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2 Semi-Bold" charset="1" panose="00000700000000000000"/>
      <p:regular r:id="rId16"/>
    </p:embeddedFont>
    <p:embeddedFont>
      <p:font typeface="Poppins 1 Semi-Bold" charset="1" panose="00000700000000000000"/>
      <p:regular r:id="rId17"/>
    </p:embeddedFont>
    <p:embeddedFont>
      <p:font typeface="Poppins 1 Bold" charset="1" panose="00000800000000000000"/>
      <p:regular r:id="rId18"/>
    </p:embeddedFont>
    <p:embeddedFont>
      <p:font typeface="Poppins 1" charset="1" panose="00000500000000000000"/>
      <p:regular r:id="rId19"/>
    </p:embeddedFont>
    <p:embeddedFont>
      <p:font typeface="Poppins 2 Bold" charset="1" panose="00000800000000000000"/>
      <p:regular r:id="rId20"/>
    </p:embeddedFont>
    <p:embeddedFont>
      <p:font typeface="Canva Sans Bold"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media/image10.png" Type="http://schemas.openxmlformats.org/officeDocument/2006/relationships/image"/><Relationship Id="rId3" Target="../media/image24.svg" Type="http://schemas.openxmlformats.org/officeDocument/2006/relationships/image"/><Relationship Id="rId4" Target="../media/image25.svg" Type="http://schemas.openxmlformats.org/officeDocument/2006/relationships/image"/><Relationship Id="rId5" Target="../media/image26.sv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18284">
            <a:off x="10740910" y="-2556686"/>
            <a:ext cx="3952556" cy="16029749"/>
            <a:chOff x="0" y="0"/>
            <a:chExt cx="1041002" cy="4221827"/>
          </a:xfrm>
        </p:grpSpPr>
        <p:sp>
          <p:nvSpPr>
            <p:cNvPr name="Freeform 3" id="3"/>
            <p:cNvSpPr/>
            <p:nvPr/>
          </p:nvSpPr>
          <p:spPr>
            <a:xfrm flipH="false" flipV="false" rot="0">
              <a:off x="0" y="0"/>
              <a:ext cx="1041002" cy="4221827"/>
            </a:xfrm>
            <a:custGeom>
              <a:avLst/>
              <a:gdLst/>
              <a:ahLst/>
              <a:cxnLst/>
              <a:rect r="r" b="b" t="t" l="l"/>
              <a:pathLst>
                <a:path h="4221827" w="1041002">
                  <a:moveTo>
                    <a:pt x="0" y="0"/>
                  </a:moveTo>
                  <a:lnTo>
                    <a:pt x="1041002" y="0"/>
                  </a:lnTo>
                  <a:lnTo>
                    <a:pt x="104100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 id="4"/>
            <p:cNvSpPr txBox="true"/>
            <p:nvPr/>
          </p:nvSpPr>
          <p:spPr>
            <a:xfrm>
              <a:off x="0" y="-57150"/>
              <a:ext cx="1041002" cy="42789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8284">
            <a:off x="19477975" y="-7285016"/>
            <a:ext cx="274711" cy="11053763"/>
            <a:chOff x="0" y="0"/>
            <a:chExt cx="72352" cy="2911279"/>
          </a:xfrm>
        </p:grpSpPr>
        <p:sp>
          <p:nvSpPr>
            <p:cNvPr name="Freeform 6" id="6"/>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7" id="7"/>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818284">
            <a:off x="7345988" y="4232895"/>
            <a:ext cx="274711" cy="11053763"/>
            <a:chOff x="0" y="0"/>
            <a:chExt cx="72352" cy="2911279"/>
          </a:xfrm>
        </p:grpSpPr>
        <p:sp>
          <p:nvSpPr>
            <p:cNvPr name="Freeform 9" id="9"/>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10" id="10"/>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9144000" y="1149327"/>
            <a:ext cx="8982538" cy="7988157"/>
            <a:chOff x="0" y="0"/>
            <a:chExt cx="21896591" cy="19472605"/>
          </a:xfrm>
        </p:grpSpPr>
        <p:sp>
          <p:nvSpPr>
            <p:cNvPr name="Freeform 12" id="12"/>
            <p:cNvSpPr/>
            <p:nvPr/>
          </p:nvSpPr>
          <p:spPr>
            <a:xfrm flipH="false" flipV="false" rot="0">
              <a:off x="0" y="0"/>
              <a:ext cx="21896578" cy="19472656"/>
            </a:xfrm>
            <a:custGeom>
              <a:avLst/>
              <a:gdLst/>
              <a:ahLst/>
              <a:cxnLst/>
              <a:rect r="r" b="b" t="t" l="l"/>
              <a:pathLst>
                <a:path h="19472656" w="21896578">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name="Group 13" id="13"/>
          <p:cNvGrpSpPr>
            <a:grpSpLocks noChangeAspect="true"/>
          </p:cNvGrpSpPr>
          <p:nvPr/>
        </p:nvGrpSpPr>
        <p:grpSpPr>
          <a:xfrm rot="0">
            <a:off x="9540506" y="1381125"/>
            <a:ext cx="8461234" cy="7524563"/>
            <a:chOff x="0" y="0"/>
            <a:chExt cx="21896591" cy="19472605"/>
          </a:xfrm>
        </p:grpSpPr>
        <p:sp>
          <p:nvSpPr>
            <p:cNvPr name="Freeform 14" id="14"/>
            <p:cNvSpPr/>
            <p:nvPr/>
          </p:nvSpPr>
          <p:spPr>
            <a:xfrm flipH="false" flipV="false" rot="0">
              <a:off x="0" y="0"/>
              <a:ext cx="21896578" cy="19472656"/>
            </a:xfrm>
            <a:custGeom>
              <a:avLst/>
              <a:gdLst/>
              <a:ahLst/>
              <a:cxnLst/>
              <a:rect r="r" b="b" t="t" l="l"/>
              <a:pathLst>
                <a:path h="19472656" w="21896578">
                  <a:moveTo>
                    <a:pt x="11347450" y="0"/>
                  </a:moveTo>
                  <a:lnTo>
                    <a:pt x="0" y="19472656"/>
                  </a:lnTo>
                  <a:lnTo>
                    <a:pt x="21896578" y="19472656"/>
                  </a:lnTo>
                  <a:lnTo>
                    <a:pt x="21896578" y="0"/>
                  </a:lnTo>
                  <a:close/>
                </a:path>
              </a:pathLst>
            </a:custGeom>
            <a:blipFill>
              <a:blip r:embed="rId2"/>
              <a:stretch>
                <a:fillRect l="-30906" t="0" r="-30906" b="0"/>
              </a:stretch>
            </a:blipFill>
          </p:spPr>
        </p:sp>
      </p:grpSp>
      <p:grpSp>
        <p:nvGrpSpPr>
          <p:cNvPr name="Group 15" id="15"/>
          <p:cNvGrpSpPr/>
          <p:nvPr/>
        </p:nvGrpSpPr>
        <p:grpSpPr>
          <a:xfrm rot="1818284">
            <a:off x="16215886" y="4572544"/>
            <a:ext cx="3194203" cy="7569921"/>
            <a:chOff x="0" y="0"/>
            <a:chExt cx="841272" cy="1993724"/>
          </a:xfrm>
        </p:grpSpPr>
        <p:sp>
          <p:nvSpPr>
            <p:cNvPr name="Freeform 16" id="16"/>
            <p:cNvSpPr/>
            <p:nvPr/>
          </p:nvSpPr>
          <p:spPr>
            <a:xfrm flipH="false" flipV="false" rot="0">
              <a:off x="0" y="0"/>
              <a:ext cx="841272" cy="1993724"/>
            </a:xfrm>
            <a:custGeom>
              <a:avLst/>
              <a:gdLst/>
              <a:ahLst/>
              <a:cxnLst/>
              <a:rect r="r" b="b" t="t" l="l"/>
              <a:pathLst>
                <a:path h="1993724" w="841272">
                  <a:moveTo>
                    <a:pt x="0" y="0"/>
                  </a:moveTo>
                  <a:lnTo>
                    <a:pt x="841272" y="0"/>
                  </a:lnTo>
                  <a:lnTo>
                    <a:pt x="841272" y="1993724"/>
                  </a:lnTo>
                  <a:lnTo>
                    <a:pt x="0" y="1993724"/>
                  </a:lnTo>
                  <a:close/>
                </a:path>
              </a:pathLst>
            </a:custGeom>
            <a:gradFill rotWithShape="true">
              <a:gsLst>
                <a:gs pos="0">
                  <a:srgbClr val="51048D">
                    <a:alpha val="100000"/>
                  </a:srgbClr>
                </a:gs>
                <a:gs pos="50000">
                  <a:srgbClr val="054CC4">
                    <a:alpha val="49500"/>
                  </a:srgbClr>
                </a:gs>
                <a:gs pos="100000">
                  <a:srgbClr val="C405B7">
                    <a:alpha val="0"/>
                  </a:srgbClr>
                </a:gs>
              </a:gsLst>
              <a:lin ang="5400000"/>
            </a:gradFill>
          </p:spPr>
        </p:sp>
        <p:sp>
          <p:nvSpPr>
            <p:cNvPr name="TextBox 17" id="17"/>
            <p:cNvSpPr txBox="true"/>
            <p:nvPr/>
          </p:nvSpPr>
          <p:spPr>
            <a:xfrm>
              <a:off x="0" y="-57150"/>
              <a:ext cx="841272" cy="205087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397432" y="1974203"/>
            <a:ext cx="8660728" cy="649292"/>
            <a:chOff x="0" y="0"/>
            <a:chExt cx="4666826" cy="349871"/>
          </a:xfrm>
        </p:grpSpPr>
        <p:sp>
          <p:nvSpPr>
            <p:cNvPr name="Freeform 19" id="19"/>
            <p:cNvSpPr/>
            <p:nvPr/>
          </p:nvSpPr>
          <p:spPr>
            <a:xfrm flipH="false" flipV="false" rot="0">
              <a:off x="0" y="0"/>
              <a:ext cx="4666826" cy="349871"/>
            </a:xfrm>
            <a:custGeom>
              <a:avLst/>
              <a:gdLst/>
              <a:ahLst/>
              <a:cxnLst/>
              <a:rect r="r" b="b" t="t" l="l"/>
              <a:pathLst>
                <a:path h="349871" w="4666826">
                  <a:moveTo>
                    <a:pt x="203200" y="0"/>
                  </a:moveTo>
                  <a:lnTo>
                    <a:pt x="4666826" y="0"/>
                  </a:lnTo>
                  <a:lnTo>
                    <a:pt x="4463626" y="349871"/>
                  </a:lnTo>
                  <a:lnTo>
                    <a:pt x="0" y="349871"/>
                  </a:lnTo>
                  <a:lnTo>
                    <a:pt x="203200" y="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0" id="20"/>
            <p:cNvSpPr txBox="true"/>
            <p:nvPr/>
          </p:nvSpPr>
          <p:spPr>
            <a:xfrm>
              <a:off x="101600" y="-57150"/>
              <a:ext cx="4463626" cy="40702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30502" y="3988165"/>
            <a:ext cx="8652152" cy="1155241"/>
          </a:xfrm>
          <a:prstGeom prst="rect">
            <a:avLst/>
          </a:prstGeom>
        </p:spPr>
        <p:txBody>
          <a:bodyPr anchor="t" rtlCol="false" tIns="0" lIns="0" bIns="0" rIns="0">
            <a:spAutoFit/>
          </a:bodyPr>
          <a:lstStyle/>
          <a:p>
            <a:pPr algn="l">
              <a:lnSpc>
                <a:spcPts val="8433"/>
              </a:lnSpc>
            </a:pPr>
            <a:r>
              <a:rPr lang="en-US" sz="7333" b="true">
                <a:solidFill>
                  <a:srgbClr val="121212"/>
                </a:solidFill>
                <a:latin typeface="Poppins 2 Semi-Bold"/>
                <a:ea typeface="Poppins 2 Semi-Bold"/>
                <a:cs typeface="Poppins 2 Semi-Bold"/>
                <a:sym typeface="Poppins 2 Semi-Bold"/>
              </a:rPr>
              <a:t>Code Repositories</a:t>
            </a:r>
          </a:p>
        </p:txBody>
      </p:sp>
      <p:sp>
        <p:nvSpPr>
          <p:cNvPr name="TextBox 22" id="22"/>
          <p:cNvSpPr txBox="true"/>
          <p:nvPr/>
        </p:nvSpPr>
        <p:spPr>
          <a:xfrm rot="0">
            <a:off x="1092597" y="2487222"/>
            <a:ext cx="6390746" cy="1702673"/>
          </a:xfrm>
          <a:prstGeom prst="rect">
            <a:avLst/>
          </a:prstGeom>
        </p:spPr>
        <p:txBody>
          <a:bodyPr anchor="t" rtlCol="false" tIns="0" lIns="0" bIns="0" rIns="0">
            <a:spAutoFit/>
          </a:bodyPr>
          <a:lstStyle/>
          <a:p>
            <a:pPr algn="l">
              <a:lnSpc>
                <a:spcPts val="12441"/>
              </a:lnSpc>
            </a:pPr>
            <a:r>
              <a:rPr lang="en-US" sz="10818" b="true">
                <a:solidFill>
                  <a:srgbClr val="431096"/>
                </a:solidFill>
                <a:latin typeface="Poppins 2 Semi-Bold"/>
                <a:ea typeface="Poppins 2 Semi-Bold"/>
                <a:cs typeface="Poppins 2 Semi-Bold"/>
                <a:sym typeface="Poppins 2 Semi-Bold"/>
              </a:rPr>
              <a:t>Shared</a:t>
            </a:r>
          </a:p>
        </p:txBody>
      </p:sp>
      <p:sp>
        <p:nvSpPr>
          <p:cNvPr name="TextBox 23" id="23"/>
          <p:cNvSpPr txBox="true"/>
          <p:nvPr/>
        </p:nvSpPr>
        <p:spPr>
          <a:xfrm rot="0">
            <a:off x="1028700" y="2030782"/>
            <a:ext cx="5170700" cy="526609"/>
          </a:xfrm>
          <a:prstGeom prst="rect">
            <a:avLst/>
          </a:prstGeom>
        </p:spPr>
        <p:txBody>
          <a:bodyPr anchor="t" rtlCol="false" tIns="0" lIns="0" bIns="0" rIns="0">
            <a:spAutoFit/>
          </a:bodyPr>
          <a:lstStyle/>
          <a:p>
            <a:pPr algn="ctr">
              <a:lnSpc>
                <a:spcPts val="3945"/>
              </a:lnSpc>
            </a:pPr>
            <a:r>
              <a:rPr lang="en-US" sz="3430" b="true">
                <a:solidFill>
                  <a:srgbClr val="FFFFFF"/>
                </a:solidFill>
                <a:latin typeface="Poppins 1 Semi-Bold"/>
                <a:ea typeface="Poppins 1 Semi-Bold"/>
                <a:cs typeface="Poppins 1 Semi-Bold"/>
                <a:sym typeface="Poppins 1 Semi-Bold"/>
              </a:rPr>
              <a:t>Security Controls in</a:t>
            </a:r>
          </a:p>
        </p:txBody>
      </p:sp>
      <p:sp>
        <p:nvSpPr>
          <p:cNvPr name="TextBox 24" id="24"/>
          <p:cNvSpPr txBox="true"/>
          <p:nvPr/>
        </p:nvSpPr>
        <p:spPr>
          <a:xfrm rot="0">
            <a:off x="1092597" y="6978957"/>
            <a:ext cx="6795136" cy="551043"/>
          </a:xfrm>
          <a:prstGeom prst="rect">
            <a:avLst/>
          </a:prstGeom>
        </p:spPr>
        <p:txBody>
          <a:bodyPr anchor="t" rtlCol="false" tIns="0" lIns="0" bIns="0" rIns="0">
            <a:spAutoFit/>
          </a:bodyPr>
          <a:lstStyle/>
          <a:p>
            <a:pPr algn="l">
              <a:lnSpc>
                <a:spcPts val="4277"/>
              </a:lnSpc>
              <a:spcBef>
                <a:spcPct val="0"/>
              </a:spcBef>
            </a:pPr>
            <a:r>
              <a:rPr lang="en-US" b="true" sz="3055">
                <a:solidFill>
                  <a:srgbClr val="000000"/>
                </a:solidFill>
                <a:latin typeface="Poppins 1 Bold"/>
                <a:ea typeface="Poppins 1 Bold"/>
                <a:cs typeface="Poppins 1 Bold"/>
                <a:sym typeface="Poppins 1 Bold"/>
              </a:rPr>
              <a:t>Jackie Scott    Module 11    9/30/24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18284">
            <a:off x="10792723" y="-2748018"/>
            <a:ext cx="3194203" cy="16029749"/>
            <a:chOff x="0" y="0"/>
            <a:chExt cx="841272" cy="4221827"/>
          </a:xfrm>
        </p:grpSpPr>
        <p:sp>
          <p:nvSpPr>
            <p:cNvPr name="Freeform 3" id="3"/>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 id="4"/>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8284">
            <a:off x="7345988" y="4232895"/>
            <a:ext cx="274711" cy="11053763"/>
            <a:chOff x="0" y="0"/>
            <a:chExt cx="72352" cy="2911279"/>
          </a:xfrm>
        </p:grpSpPr>
        <p:sp>
          <p:nvSpPr>
            <p:cNvPr name="Freeform 6" id="6"/>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7" id="7"/>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818284">
            <a:off x="18613367" y="-7285016"/>
            <a:ext cx="274711" cy="11053763"/>
            <a:chOff x="0" y="0"/>
            <a:chExt cx="72352" cy="2911279"/>
          </a:xfrm>
        </p:grpSpPr>
        <p:sp>
          <p:nvSpPr>
            <p:cNvPr name="Freeform 9" id="9"/>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10" id="10"/>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9144000" y="1149327"/>
            <a:ext cx="8982538" cy="7988157"/>
            <a:chOff x="0" y="0"/>
            <a:chExt cx="21896591" cy="19472605"/>
          </a:xfrm>
        </p:grpSpPr>
        <p:sp>
          <p:nvSpPr>
            <p:cNvPr name="Freeform 12" id="12"/>
            <p:cNvSpPr/>
            <p:nvPr/>
          </p:nvSpPr>
          <p:spPr>
            <a:xfrm flipH="false" flipV="false" rot="0">
              <a:off x="0" y="0"/>
              <a:ext cx="21896578" cy="19472656"/>
            </a:xfrm>
            <a:custGeom>
              <a:avLst/>
              <a:gdLst/>
              <a:ahLst/>
              <a:cxnLst/>
              <a:rect r="r" b="b" t="t" l="l"/>
              <a:pathLst>
                <a:path h="19472656" w="21896578">
                  <a:moveTo>
                    <a:pt x="11347450" y="0"/>
                  </a:moveTo>
                  <a:lnTo>
                    <a:pt x="0" y="19472656"/>
                  </a:lnTo>
                  <a:lnTo>
                    <a:pt x="21896578" y="19472656"/>
                  </a:lnTo>
                  <a:lnTo>
                    <a:pt x="21896578" y="0"/>
                  </a:lnTo>
                  <a:close/>
                </a:path>
              </a:pathLst>
            </a:custGeom>
            <a:solidFill>
              <a:srgbClr val="FFFFFF"/>
            </a:solidFill>
            <a:ln w="12700">
              <a:solidFill>
                <a:srgbClr val="000000"/>
              </a:solidFill>
            </a:ln>
          </p:spPr>
        </p:sp>
      </p:grpSp>
      <p:grpSp>
        <p:nvGrpSpPr>
          <p:cNvPr name="Group 13" id="13"/>
          <p:cNvGrpSpPr>
            <a:grpSpLocks noChangeAspect="true"/>
          </p:cNvGrpSpPr>
          <p:nvPr/>
        </p:nvGrpSpPr>
        <p:grpSpPr>
          <a:xfrm rot="0">
            <a:off x="9493854" y="1381125"/>
            <a:ext cx="8461234" cy="7524563"/>
            <a:chOff x="0" y="0"/>
            <a:chExt cx="21896591" cy="19472605"/>
          </a:xfrm>
        </p:grpSpPr>
        <p:sp>
          <p:nvSpPr>
            <p:cNvPr name="Freeform 14" id="14"/>
            <p:cNvSpPr/>
            <p:nvPr/>
          </p:nvSpPr>
          <p:spPr>
            <a:xfrm flipH="false" flipV="false" rot="0">
              <a:off x="0" y="0"/>
              <a:ext cx="21896578" cy="19472656"/>
            </a:xfrm>
            <a:custGeom>
              <a:avLst/>
              <a:gdLst/>
              <a:ahLst/>
              <a:cxnLst/>
              <a:rect r="r" b="b" t="t" l="l"/>
              <a:pathLst>
                <a:path h="19472656" w="21896578">
                  <a:moveTo>
                    <a:pt x="11347450" y="0"/>
                  </a:moveTo>
                  <a:lnTo>
                    <a:pt x="0" y="19472656"/>
                  </a:lnTo>
                  <a:lnTo>
                    <a:pt x="21896578" y="19472656"/>
                  </a:lnTo>
                  <a:lnTo>
                    <a:pt x="21896578" y="0"/>
                  </a:lnTo>
                  <a:close/>
                </a:path>
              </a:pathLst>
            </a:custGeom>
            <a:blipFill>
              <a:blip r:embed="rId2"/>
              <a:stretch>
                <a:fillRect l="-16739" t="0" r="-16739" b="0"/>
              </a:stretch>
            </a:blipFill>
          </p:spPr>
        </p:sp>
      </p:grpSp>
      <p:grpSp>
        <p:nvGrpSpPr>
          <p:cNvPr name="Group 15" id="15"/>
          <p:cNvGrpSpPr/>
          <p:nvPr/>
        </p:nvGrpSpPr>
        <p:grpSpPr>
          <a:xfrm rot="1818284">
            <a:off x="16215886" y="4572544"/>
            <a:ext cx="3194203" cy="7569921"/>
            <a:chOff x="0" y="0"/>
            <a:chExt cx="841272" cy="1993724"/>
          </a:xfrm>
        </p:grpSpPr>
        <p:sp>
          <p:nvSpPr>
            <p:cNvPr name="Freeform 16" id="16"/>
            <p:cNvSpPr/>
            <p:nvPr/>
          </p:nvSpPr>
          <p:spPr>
            <a:xfrm flipH="false" flipV="false" rot="0">
              <a:off x="0" y="0"/>
              <a:ext cx="841272" cy="1993724"/>
            </a:xfrm>
            <a:custGeom>
              <a:avLst/>
              <a:gdLst/>
              <a:ahLst/>
              <a:cxnLst/>
              <a:rect r="r" b="b" t="t" l="l"/>
              <a:pathLst>
                <a:path h="1993724" w="841272">
                  <a:moveTo>
                    <a:pt x="0" y="0"/>
                  </a:moveTo>
                  <a:lnTo>
                    <a:pt x="841272" y="0"/>
                  </a:lnTo>
                  <a:lnTo>
                    <a:pt x="841272" y="1993724"/>
                  </a:lnTo>
                  <a:lnTo>
                    <a:pt x="0" y="1993724"/>
                  </a:lnTo>
                  <a:close/>
                </a:path>
              </a:pathLst>
            </a:custGeom>
            <a:gradFill rotWithShape="true">
              <a:gsLst>
                <a:gs pos="0">
                  <a:srgbClr val="51048D">
                    <a:alpha val="100000"/>
                  </a:srgbClr>
                </a:gs>
                <a:gs pos="50000">
                  <a:srgbClr val="054CC4">
                    <a:alpha val="49500"/>
                  </a:srgbClr>
                </a:gs>
                <a:gs pos="100000">
                  <a:srgbClr val="C405B7">
                    <a:alpha val="0"/>
                  </a:srgbClr>
                </a:gs>
              </a:gsLst>
              <a:lin ang="5400000"/>
            </a:gradFill>
          </p:spPr>
        </p:sp>
        <p:sp>
          <p:nvSpPr>
            <p:cNvPr name="TextBox 17" id="17"/>
            <p:cNvSpPr txBox="true"/>
            <p:nvPr/>
          </p:nvSpPr>
          <p:spPr>
            <a:xfrm>
              <a:off x="0" y="-57150"/>
              <a:ext cx="841272" cy="205087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459526" y="3369129"/>
            <a:ext cx="10178946" cy="649292"/>
            <a:chOff x="0" y="0"/>
            <a:chExt cx="5484916" cy="349871"/>
          </a:xfrm>
        </p:grpSpPr>
        <p:sp>
          <p:nvSpPr>
            <p:cNvPr name="Freeform 19" id="19"/>
            <p:cNvSpPr/>
            <p:nvPr/>
          </p:nvSpPr>
          <p:spPr>
            <a:xfrm flipH="false" flipV="false" rot="0">
              <a:off x="0" y="0"/>
              <a:ext cx="5484916" cy="349871"/>
            </a:xfrm>
            <a:custGeom>
              <a:avLst/>
              <a:gdLst/>
              <a:ahLst/>
              <a:cxnLst/>
              <a:rect r="r" b="b" t="t" l="l"/>
              <a:pathLst>
                <a:path h="349871" w="5484916">
                  <a:moveTo>
                    <a:pt x="203200" y="0"/>
                  </a:moveTo>
                  <a:lnTo>
                    <a:pt x="5484916" y="0"/>
                  </a:lnTo>
                  <a:lnTo>
                    <a:pt x="5281716" y="349871"/>
                  </a:lnTo>
                  <a:lnTo>
                    <a:pt x="0" y="349871"/>
                  </a:lnTo>
                  <a:lnTo>
                    <a:pt x="203200" y="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0" id="20"/>
            <p:cNvSpPr txBox="true"/>
            <p:nvPr/>
          </p:nvSpPr>
          <p:spPr>
            <a:xfrm>
              <a:off x="101600" y="-57150"/>
              <a:ext cx="5281716" cy="40702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30502" y="3891673"/>
            <a:ext cx="8659369" cy="1844300"/>
          </a:xfrm>
          <a:prstGeom prst="rect">
            <a:avLst/>
          </a:prstGeom>
        </p:spPr>
        <p:txBody>
          <a:bodyPr anchor="t" rtlCol="false" tIns="0" lIns="0" bIns="0" rIns="0">
            <a:spAutoFit/>
          </a:bodyPr>
          <a:lstStyle/>
          <a:p>
            <a:pPr algn="l">
              <a:lnSpc>
                <a:spcPts val="13584"/>
              </a:lnSpc>
            </a:pPr>
            <a:r>
              <a:rPr lang="en-US" sz="11812" b="true">
                <a:solidFill>
                  <a:srgbClr val="431096"/>
                </a:solidFill>
                <a:latin typeface="Poppins 2 Semi-Bold"/>
                <a:ea typeface="Poppins 2 Semi-Bold"/>
                <a:cs typeface="Poppins 2 Semi-Bold"/>
                <a:sym typeface="Poppins 2 Semi-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18284">
            <a:off x="11743141" y="-2556686"/>
            <a:ext cx="3952556" cy="16029749"/>
            <a:chOff x="0" y="0"/>
            <a:chExt cx="1041002" cy="4221827"/>
          </a:xfrm>
        </p:grpSpPr>
        <p:sp>
          <p:nvSpPr>
            <p:cNvPr name="Freeform 3" id="3"/>
            <p:cNvSpPr/>
            <p:nvPr/>
          </p:nvSpPr>
          <p:spPr>
            <a:xfrm flipH="false" flipV="false" rot="0">
              <a:off x="0" y="0"/>
              <a:ext cx="1041002" cy="4221827"/>
            </a:xfrm>
            <a:custGeom>
              <a:avLst/>
              <a:gdLst/>
              <a:ahLst/>
              <a:cxnLst/>
              <a:rect r="r" b="b" t="t" l="l"/>
              <a:pathLst>
                <a:path h="4221827" w="1041002">
                  <a:moveTo>
                    <a:pt x="0" y="0"/>
                  </a:moveTo>
                  <a:lnTo>
                    <a:pt x="1041002" y="0"/>
                  </a:lnTo>
                  <a:lnTo>
                    <a:pt x="104100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 id="4"/>
            <p:cNvSpPr txBox="true"/>
            <p:nvPr/>
          </p:nvSpPr>
          <p:spPr>
            <a:xfrm>
              <a:off x="0" y="-57150"/>
              <a:ext cx="1041002" cy="42789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8284">
            <a:off x="8348218" y="4232895"/>
            <a:ext cx="274711" cy="11053763"/>
            <a:chOff x="0" y="0"/>
            <a:chExt cx="72352" cy="2911279"/>
          </a:xfrm>
        </p:grpSpPr>
        <p:sp>
          <p:nvSpPr>
            <p:cNvPr name="Freeform 6" id="6"/>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7" id="7"/>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91602" y="1028700"/>
            <a:ext cx="11928622" cy="8229600"/>
            <a:chOff x="0" y="0"/>
            <a:chExt cx="498235" cy="343734"/>
          </a:xfrm>
        </p:grpSpPr>
        <p:sp>
          <p:nvSpPr>
            <p:cNvPr name="Freeform 9" id="9"/>
            <p:cNvSpPr/>
            <p:nvPr/>
          </p:nvSpPr>
          <p:spPr>
            <a:xfrm flipH="false" flipV="false" rot="0">
              <a:off x="0" y="0"/>
              <a:ext cx="498235" cy="343734"/>
            </a:xfrm>
            <a:custGeom>
              <a:avLst/>
              <a:gdLst/>
              <a:ahLst/>
              <a:cxnLst/>
              <a:rect r="r" b="b" t="t" l="l"/>
              <a:pathLst>
                <a:path h="343734" w="498235">
                  <a:moveTo>
                    <a:pt x="203200" y="0"/>
                  </a:moveTo>
                  <a:lnTo>
                    <a:pt x="498235" y="0"/>
                  </a:lnTo>
                  <a:lnTo>
                    <a:pt x="295035" y="343734"/>
                  </a:lnTo>
                  <a:lnTo>
                    <a:pt x="0" y="343734"/>
                  </a:lnTo>
                  <a:lnTo>
                    <a:pt x="203200" y="0"/>
                  </a:lnTo>
                  <a:close/>
                </a:path>
              </a:pathLst>
            </a:custGeom>
            <a:solidFill>
              <a:srgbClr val="FFFFFF"/>
            </a:solidFill>
          </p:spPr>
        </p:sp>
        <p:sp>
          <p:nvSpPr>
            <p:cNvPr name="TextBox 10" id="10"/>
            <p:cNvSpPr txBox="true"/>
            <p:nvPr/>
          </p:nvSpPr>
          <p:spPr>
            <a:xfrm>
              <a:off x="101600" y="-57150"/>
              <a:ext cx="295035" cy="400884"/>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0358219" y="1298623"/>
            <a:ext cx="11219285" cy="7689754"/>
            <a:chOff x="0" y="0"/>
            <a:chExt cx="42559567" cy="29170541"/>
          </a:xfrm>
        </p:grpSpPr>
        <p:sp>
          <p:nvSpPr>
            <p:cNvPr name="Freeform 12" id="12"/>
            <p:cNvSpPr/>
            <p:nvPr/>
          </p:nvSpPr>
          <p:spPr>
            <a:xfrm flipH="false" flipV="false" rot="0">
              <a:off x="0" y="0"/>
              <a:ext cx="42559604" cy="29170502"/>
            </a:xfrm>
            <a:custGeom>
              <a:avLst/>
              <a:gdLst/>
              <a:ahLst/>
              <a:cxnLst/>
              <a:rect r="r" b="b" t="t" l="l"/>
              <a:pathLst>
                <a:path h="29170502" w="42559604">
                  <a:moveTo>
                    <a:pt x="17184878" y="0"/>
                  </a:moveTo>
                  <a:lnTo>
                    <a:pt x="0" y="29170502"/>
                  </a:lnTo>
                  <a:lnTo>
                    <a:pt x="25374727" y="29170502"/>
                  </a:lnTo>
                  <a:lnTo>
                    <a:pt x="42559604" y="0"/>
                  </a:lnTo>
                  <a:lnTo>
                    <a:pt x="17184878" y="0"/>
                  </a:lnTo>
                  <a:close/>
                </a:path>
              </a:pathLst>
            </a:custGeom>
            <a:blipFill>
              <a:blip r:embed="rId2"/>
              <a:stretch>
                <a:fillRect l="-3457" t="0" r="0" b="0"/>
              </a:stretch>
            </a:blipFill>
          </p:spPr>
        </p:sp>
      </p:grpSp>
      <p:grpSp>
        <p:nvGrpSpPr>
          <p:cNvPr name="Group 13" id="13"/>
          <p:cNvGrpSpPr/>
          <p:nvPr/>
        </p:nvGrpSpPr>
        <p:grpSpPr>
          <a:xfrm rot="1818284">
            <a:off x="16215886" y="4572544"/>
            <a:ext cx="3194203" cy="7569921"/>
            <a:chOff x="0" y="0"/>
            <a:chExt cx="841272" cy="1993724"/>
          </a:xfrm>
        </p:grpSpPr>
        <p:sp>
          <p:nvSpPr>
            <p:cNvPr name="Freeform 14" id="14"/>
            <p:cNvSpPr/>
            <p:nvPr/>
          </p:nvSpPr>
          <p:spPr>
            <a:xfrm flipH="false" flipV="false" rot="0">
              <a:off x="0" y="0"/>
              <a:ext cx="841272" cy="1993724"/>
            </a:xfrm>
            <a:custGeom>
              <a:avLst/>
              <a:gdLst/>
              <a:ahLst/>
              <a:cxnLst/>
              <a:rect r="r" b="b" t="t" l="l"/>
              <a:pathLst>
                <a:path h="1993724" w="841272">
                  <a:moveTo>
                    <a:pt x="0" y="0"/>
                  </a:moveTo>
                  <a:lnTo>
                    <a:pt x="841272" y="0"/>
                  </a:lnTo>
                  <a:lnTo>
                    <a:pt x="841272" y="1993724"/>
                  </a:lnTo>
                  <a:lnTo>
                    <a:pt x="0" y="1993724"/>
                  </a:lnTo>
                  <a:close/>
                </a:path>
              </a:pathLst>
            </a:custGeom>
            <a:gradFill rotWithShape="true">
              <a:gsLst>
                <a:gs pos="0">
                  <a:srgbClr val="51048D">
                    <a:alpha val="100000"/>
                  </a:srgbClr>
                </a:gs>
                <a:gs pos="50000">
                  <a:srgbClr val="054CC4">
                    <a:alpha val="49500"/>
                  </a:srgbClr>
                </a:gs>
                <a:gs pos="100000">
                  <a:srgbClr val="C405B7">
                    <a:alpha val="0"/>
                  </a:srgbClr>
                </a:gs>
              </a:gsLst>
              <a:lin ang="5400000"/>
            </a:gradFill>
          </p:spPr>
        </p:sp>
        <p:sp>
          <p:nvSpPr>
            <p:cNvPr name="TextBox 15" id="15"/>
            <p:cNvSpPr txBox="true"/>
            <p:nvPr/>
          </p:nvSpPr>
          <p:spPr>
            <a:xfrm>
              <a:off x="0" y="-57150"/>
              <a:ext cx="841272" cy="2050874"/>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185257" y="1489851"/>
            <a:ext cx="10495364" cy="2708203"/>
          </a:xfrm>
          <a:prstGeom prst="rect">
            <a:avLst/>
          </a:prstGeom>
        </p:spPr>
        <p:txBody>
          <a:bodyPr anchor="t" rtlCol="false" tIns="0" lIns="0" bIns="0" rIns="0">
            <a:spAutoFit/>
          </a:bodyPr>
          <a:lstStyle/>
          <a:p>
            <a:pPr algn="ctr">
              <a:lnSpc>
                <a:spcPts val="3582"/>
              </a:lnSpc>
            </a:pPr>
            <a:r>
              <a:rPr lang="en-US" sz="2755">
                <a:solidFill>
                  <a:srgbClr val="000000"/>
                </a:solidFill>
                <a:latin typeface="Poppins 1"/>
                <a:ea typeface="Poppins 1"/>
                <a:cs typeface="Poppins 1"/>
                <a:sym typeface="Poppins 1"/>
              </a:rPr>
              <a:t>A source code repository is a centralized storage space for code and other software development resources. These repositories can hold things such as documentation, tests, and scripts. They are commonly used to organize or manage a project’s codebase and facilitate collaboration among teams.  </a:t>
            </a:r>
          </a:p>
        </p:txBody>
      </p:sp>
      <p:sp>
        <p:nvSpPr>
          <p:cNvPr name="TextBox 17" id="17"/>
          <p:cNvSpPr txBox="true"/>
          <p:nvPr/>
        </p:nvSpPr>
        <p:spPr>
          <a:xfrm rot="0">
            <a:off x="542292" y="341824"/>
            <a:ext cx="11781293" cy="788349"/>
          </a:xfrm>
          <a:prstGeom prst="rect">
            <a:avLst/>
          </a:prstGeom>
        </p:spPr>
        <p:txBody>
          <a:bodyPr anchor="t" rtlCol="false" tIns="0" lIns="0" bIns="0" rIns="0">
            <a:spAutoFit/>
          </a:bodyPr>
          <a:lstStyle/>
          <a:p>
            <a:pPr algn="ctr">
              <a:lnSpc>
                <a:spcPts val="5770"/>
              </a:lnSpc>
            </a:pPr>
            <a:r>
              <a:rPr lang="en-US" sz="5106" b="true">
                <a:solidFill>
                  <a:srgbClr val="431096"/>
                </a:solidFill>
                <a:latin typeface="Poppins 1 Bold"/>
                <a:ea typeface="Poppins 1 Bold"/>
                <a:cs typeface="Poppins 1 Bold"/>
                <a:sym typeface="Poppins 1 Bold"/>
              </a:rPr>
              <a:t>Source Code Repositories</a:t>
            </a:r>
          </a:p>
        </p:txBody>
      </p:sp>
      <p:sp>
        <p:nvSpPr>
          <p:cNvPr name="TextBox 18" id="18"/>
          <p:cNvSpPr txBox="true"/>
          <p:nvPr/>
        </p:nvSpPr>
        <p:spPr>
          <a:xfrm rot="0">
            <a:off x="1901629" y="5473482"/>
            <a:ext cx="8456590" cy="1365178"/>
          </a:xfrm>
          <a:prstGeom prst="rect">
            <a:avLst/>
          </a:prstGeom>
        </p:spPr>
        <p:txBody>
          <a:bodyPr anchor="t" rtlCol="false" tIns="0" lIns="0" bIns="0" rIns="0">
            <a:spAutoFit/>
          </a:bodyPr>
          <a:lstStyle/>
          <a:p>
            <a:pPr algn="just" marL="594946" indent="-297473" lvl="1">
              <a:lnSpc>
                <a:spcPts val="3582"/>
              </a:lnSpc>
              <a:buAutoNum type="arabicPeriod" startAt="1"/>
            </a:pPr>
            <a:r>
              <a:rPr lang="en-US" sz="2755">
                <a:solidFill>
                  <a:srgbClr val="000000"/>
                </a:solidFill>
                <a:latin typeface="Poppins 1"/>
                <a:ea typeface="Poppins 1"/>
                <a:cs typeface="Poppins 1"/>
                <a:sym typeface="Poppins 1"/>
              </a:rPr>
              <a:t>Locally on-premise </a:t>
            </a:r>
          </a:p>
          <a:p>
            <a:pPr algn="just" marL="594946" indent="-297473" lvl="1">
              <a:lnSpc>
                <a:spcPts val="3582"/>
              </a:lnSpc>
              <a:buAutoNum type="arabicPeriod" startAt="1"/>
            </a:pPr>
            <a:r>
              <a:rPr lang="en-US" sz="2755">
                <a:solidFill>
                  <a:srgbClr val="000000"/>
                </a:solidFill>
                <a:latin typeface="Poppins 1"/>
                <a:ea typeface="Poppins 1"/>
                <a:cs typeface="Poppins 1"/>
                <a:sym typeface="Poppins 1"/>
              </a:rPr>
              <a:t>On a network-attached storage NAS device</a:t>
            </a:r>
          </a:p>
          <a:p>
            <a:pPr algn="just" marL="594946" indent="-297473" lvl="1">
              <a:lnSpc>
                <a:spcPts val="3582"/>
              </a:lnSpc>
              <a:buAutoNum type="arabicPeriod" startAt="1"/>
            </a:pPr>
            <a:r>
              <a:rPr lang="en-US" sz="2755">
                <a:solidFill>
                  <a:srgbClr val="000000"/>
                </a:solidFill>
                <a:latin typeface="Poppins 1"/>
                <a:ea typeface="Poppins 1"/>
                <a:cs typeface="Poppins 1"/>
                <a:sym typeface="Poppins 1"/>
              </a:rPr>
              <a:t>Remotely on a cloud service.</a:t>
            </a:r>
          </a:p>
        </p:txBody>
      </p:sp>
      <p:sp>
        <p:nvSpPr>
          <p:cNvPr name="TextBox 19" id="19"/>
          <p:cNvSpPr txBox="true"/>
          <p:nvPr/>
        </p:nvSpPr>
        <p:spPr>
          <a:xfrm rot="0">
            <a:off x="2239845" y="4842613"/>
            <a:ext cx="7081391" cy="4838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1"/>
                <a:ea typeface="Poppins 1"/>
                <a:cs typeface="Poppins 1"/>
                <a:sym typeface="Poppins 1"/>
              </a:rPr>
              <a:t>Repositories can be hosted in three ways: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4797673" y="-1555190"/>
            <a:ext cx="22878146" cy="3556926"/>
            <a:chOff x="0" y="0"/>
            <a:chExt cx="2247054" cy="349355"/>
          </a:xfrm>
        </p:grpSpPr>
        <p:sp>
          <p:nvSpPr>
            <p:cNvPr name="Freeform 3" id="3"/>
            <p:cNvSpPr/>
            <p:nvPr/>
          </p:nvSpPr>
          <p:spPr>
            <a:xfrm flipH="false" flipV="false" rot="0">
              <a:off x="0" y="0"/>
              <a:ext cx="2247054" cy="349355"/>
            </a:xfrm>
            <a:custGeom>
              <a:avLst/>
              <a:gdLst/>
              <a:ahLst/>
              <a:cxnLst/>
              <a:rect r="r" b="b" t="t" l="l"/>
              <a:pathLst>
                <a:path h="349355" w="2247054">
                  <a:moveTo>
                    <a:pt x="2043854" y="0"/>
                  </a:moveTo>
                  <a:lnTo>
                    <a:pt x="0" y="0"/>
                  </a:lnTo>
                  <a:lnTo>
                    <a:pt x="203200" y="349355"/>
                  </a:lnTo>
                  <a:lnTo>
                    <a:pt x="2247054" y="349355"/>
                  </a:lnTo>
                  <a:lnTo>
                    <a:pt x="2043854" y="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4" id="4"/>
            <p:cNvSpPr txBox="true"/>
            <p:nvPr/>
          </p:nvSpPr>
          <p:spPr>
            <a:xfrm>
              <a:off x="101600" y="-57150"/>
              <a:ext cx="2043854" cy="4065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576978" y="2830561"/>
            <a:ext cx="2046933" cy="1759083"/>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a:ln w="104775" cap="sq">
              <a:solidFill>
                <a:srgbClr val="431096"/>
              </a:soli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576978" y="5332594"/>
            <a:ext cx="2046933" cy="1759083"/>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a:ln w="104775" cap="sq">
              <a:solidFill>
                <a:srgbClr val="431096"/>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8959574">
            <a:off x="5721043" y="-8348810"/>
            <a:ext cx="274711" cy="11053763"/>
            <a:chOff x="0" y="0"/>
            <a:chExt cx="72352" cy="2911279"/>
          </a:xfrm>
        </p:grpSpPr>
        <p:sp>
          <p:nvSpPr>
            <p:cNvPr name="Freeform 12" id="12"/>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13" id="13"/>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51365" y="3279075"/>
            <a:ext cx="1098159" cy="862055"/>
          </a:xfrm>
          <a:custGeom>
            <a:avLst/>
            <a:gdLst/>
            <a:ahLst/>
            <a:cxnLst/>
            <a:rect r="r" b="b" t="t" l="l"/>
            <a:pathLst>
              <a:path h="862055" w="1098159">
                <a:moveTo>
                  <a:pt x="0" y="0"/>
                </a:moveTo>
                <a:lnTo>
                  <a:pt x="1098159" y="0"/>
                </a:lnTo>
                <a:lnTo>
                  <a:pt x="1098159" y="862055"/>
                </a:lnTo>
                <a:lnTo>
                  <a:pt x="0" y="862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3576978" y="7778643"/>
            <a:ext cx="2046933" cy="1759083"/>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a:ln w="104775" cap="sq">
              <a:solidFill>
                <a:srgbClr val="431096"/>
              </a:solidFill>
              <a:prstDash val="solid"/>
              <a:miter/>
            </a:ln>
          </p:spPr>
        </p:sp>
        <p:sp>
          <p:nvSpPr>
            <p:cNvPr name="TextBox 17" id="1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161737" y="5685950"/>
            <a:ext cx="877414" cy="1052370"/>
          </a:xfrm>
          <a:custGeom>
            <a:avLst/>
            <a:gdLst/>
            <a:ahLst/>
            <a:cxnLst/>
            <a:rect r="r" b="b" t="t" l="l"/>
            <a:pathLst>
              <a:path h="1052370" w="877414">
                <a:moveTo>
                  <a:pt x="0" y="0"/>
                </a:moveTo>
                <a:lnTo>
                  <a:pt x="877414" y="0"/>
                </a:lnTo>
                <a:lnTo>
                  <a:pt x="877414" y="1052371"/>
                </a:lnTo>
                <a:lnTo>
                  <a:pt x="0" y="1052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4030146" y="8100939"/>
            <a:ext cx="1119377" cy="1119377"/>
          </a:xfrm>
          <a:custGeom>
            <a:avLst/>
            <a:gdLst/>
            <a:ahLst/>
            <a:cxnLst/>
            <a:rect r="r" b="b" t="t" l="l"/>
            <a:pathLst>
              <a:path h="1119377" w="1119377">
                <a:moveTo>
                  <a:pt x="0" y="0"/>
                </a:moveTo>
                <a:lnTo>
                  <a:pt x="1119378" y="0"/>
                </a:lnTo>
                <a:lnTo>
                  <a:pt x="1119378" y="1119378"/>
                </a:lnTo>
                <a:lnTo>
                  <a:pt x="0" y="11193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8538363" y="300057"/>
            <a:ext cx="9356371" cy="998175"/>
          </a:xfrm>
          <a:prstGeom prst="rect">
            <a:avLst/>
          </a:prstGeom>
        </p:spPr>
        <p:txBody>
          <a:bodyPr anchor="t" rtlCol="false" tIns="0" lIns="0" bIns="0" rIns="0">
            <a:spAutoFit/>
          </a:bodyPr>
          <a:lstStyle/>
          <a:p>
            <a:pPr algn="ctr">
              <a:lnSpc>
                <a:spcPts val="7352"/>
              </a:lnSpc>
            </a:pPr>
            <a:r>
              <a:rPr lang="en-US" sz="6393" b="true">
                <a:solidFill>
                  <a:srgbClr val="431096"/>
                </a:solidFill>
                <a:latin typeface="Poppins 2 Bold"/>
                <a:ea typeface="Poppins 2 Bold"/>
                <a:cs typeface="Poppins 2 Bold"/>
                <a:sym typeface="Poppins 2 Bold"/>
              </a:rPr>
              <a:t>Source Code Security</a:t>
            </a:r>
          </a:p>
        </p:txBody>
      </p:sp>
      <p:sp>
        <p:nvSpPr>
          <p:cNvPr name="TextBox 21" id="21"/>
          <p:cNvSpPr txBox="true"/>
          <p:nvPr/>
        </p:nvSpPr>
        <p:spPr>
          <a:xfrm rot="0">
            <a:off x="5858399" y="2821036"/>
            <a:ext cx="8239401" cy="502277"/>
          </a:xfrm>
          <a:prstGeom prst="rect">
            <a:avLst/>
          </a:prstGeom>
        </p:spPr>
        <p:txBody>
          <a:bodyPr anchor="t" rtlCol="false" tIns="0" lIns="0" bIns="0" rIns="0">
            <a:spAutoFit/>
          </a:bodyPr>
          <a:lstStyle/>
          <a:p>
            <a:pPr algn="l">
              <a:lnSpc>
                <a:spcPts val="3658"/>
              </a:lnSpc>
            </a:pPr>
            <a:r>
              <a:rPr lang="en-US" sz="3237" b="true">
                <a:solidFill>
                  <a:srgbClr val="000000"/>
                </a:solidFill>
                <a:latin typeface="Poppins 1 Bold"/>
                <a:ea typeface="Poppins 1 Bold"/>
                <a:cs typeface="Poppins 1 Bold"/>
                <a:sym typeface="Poppins 1 Bold"/>
              </a:rPr>
              <a:t>Integrity in the Software Supply Chain</a:t>
            </a:r>
          </a:p>
        </p:txBody>
      </p:sp>
      <p:sp>
        <p:nvSpPr>
          <p:cNvPr name="TextBox 22" id="22"/>
          <p:cNvSpPr txBox="true"/>
          <p:nvPr/>
        </p:nvSpPr>
        <p:spPr>
          <a:xfrm rot="0">
            <a:off x="5858399" y="5323069"/>
            <a:ext cx="8073815" cy="502277"/>
          </a:xfrm>
          <a:prstGeom prst="rect">
            <a:avLst/>
          </a:prstGeom>
        </p:spPr>
        <p:txBody>
          <a:bodyPr anchor="t" rtlCol="false" tIns="0" lIns="0" bIns="0" rIns="0">
            <a:spAutoFit/>
          </a:bodyPr>
          <a:lstStyle/>
          <a:p>
            <a:pPr algn="l">
              <a:lnSpc>
                <a:spcPts val="3658"/>
              </a:lnSpc>
            </a:pPr>
            <a:r>
              <a:rPr lang="en-US" sz="3237" b="true">
                <a:solidFill>
                  <a:srgbClr val="000000"/>
                </a:solidFill>
                <a:latin typeface="Poppins 1 Bold"/>
                <a:ea typeface="Poppins 1 Bold"/>
                <a:cs typeface="Poppins 1 Bold"/>
                <a:sym typeface="Poppins 1 Bold"/>
              </a:rPr>
              <a:t>Protection against malicious attacks</a:t>
            </a:r>
          </a:p>
        </p:txBody>
      </p:sp>
      <p:sp>
        <p:nvSpPr>
          <p:cNvPr name="TextBox 23" id="23"/>
          <p:cNvSpPr txBox="true"/>
          <p:nvPr/>
        </p:nvSpPr>
        <p:spPr>
          <a:xfrm rot="0">
            <a:off x="5858399" y="3306181"/>
            <a:ext cx="10089665" cy="1270731"/>
          </a:xfrm>
          <a:prstGeom prst="rect">
            <a:avLst/>
          </a:prstGeom>
        </p:spPr>
        <p:txBody>
          <a:bodyPr anchor="t" rtlCol="false" tIns="0" lIns="0" bIns="0" rIns="0">
            <a:spAutoFit/>
          </a:bodyPr>
          <a:lstStyle/>
          <a:p>
            <a:pPr algn="l">
              <a:lnSpc>
                <a:spcPts val="2525"/>
              </a:lnSpc>
            </a:pPr>
            <a:r>
              <a:rPr lang="en-US" sz="1942">
                <a:solidFill>
                  <a:srgbClr val="000000"/>
                </a:solidFill>
                <a:latin typeface="Poppins 1"/>
                <a:ea typeface="Poppins 1"/>
                <a:cs typeface="Poppins 1"/>
                <a:sym typeface="Poppins 1"/>
              </a:rPr>
              <a:t>When source code is secure, it helps ensure that every component, even third-party libraries in the internal code, remains unaltered and trustworthy. This is critical for building and having a reliable application. Security measures can help organizations avoid potential disruptions in their development processes.</a:t>
            </a:r>
          </a:p>
        </p:txBody>
      </p:sp>
      <p:sp>
        <p:nvSpPr>
          <p:cNvPr name="TextBox 24" id="24"/>
          <p:cNvSpPr txBox="true"/>
          <p:nvPr/>
        </p:nvSpPr>
        <p:spPr>
          <a:xfrm rot="0">
            <a:off x="5840558" y="5888529"/>
            <a:ext cx="10089665" cy="1270731"/>
          </a:xfrm>
          <a:prstGeom prst="rect">
            <a:avLst/>
          </a:prstGeom>
        </p:spPr>
        <p:txBody>
          <a:bodyPr anchor="t" rtlCol="false" tIns="0" lIns="0" bIns="0" rIns="0">
            <a:spAutoFit/>
          </a:bodyPr>
          <a:lstStyle/>
          <a:p>
            <a:pPr algn="l">
              <a:lnSpc>
                <a:spcPts val="2525"/>
              </a:lnSpc>
            </a:pPr>
            <a:r>
              <a:rPr lang="en-US" sz="1942">
                <a:solidFill>
                  <a:srgbClr val="000000"/>
                </a:solidFill>
                <a:latin typeface="Poppins 1"/>
                <a:ea typeface="Poppins 1"/>
                <a:cs typeface="Poppins 1"/>
                <a:sym typeface="Poppins 1"/>
              </a:rPr>
              <a:t>Source code security helps prevent a breach, which can result in significant financial loss and damages to the organization’s reputation, and sometimes legal consequences are prevented. Securing a code repository by monitoring can help detect suspicious activities quickly.</a:t>
            </a:r>
          </a:p>
        </p:txBody>
      </p:sp>
      <p:sp>
        <p:nvSpPr>
          <p:cNvPr name="TextBox 25" id="25"/>
          <p:cNvSpPr txBox="true"/>
          <p:nvPr/>
        </p:nvSpPr>
        <p:spPr>
          <a:xfrm rot="0">
            <a:off x="5840558" y="7769118"/>
            <a:ext cx="8467081" cy="502277"/>
          </a:xfrm>
          <a:prstGeom prst="rect">
            <a:avLst/>
          </a:prstGeom>
        </p:spPr>
        <p:txBody>
          <a:bodyPr anchor="t" rtlCol="false" tIns="0" lIns="0" bIns="0" rIns="0">
            <a:spAutoFit/>
          </a:bodyPr>
          <a:lstStyle/>
          <a:p>
            <a:pPr algn="l">
              <a:lnSpc>
                <a:spcPts val="3658"/>
              </a:lnSpc>
            </a:pPr>
            <a:r>
              <a:rPr lang="en-US" sz="3237" b="true">
                <a:solidFill>
                  <a:srgbClr val="000000"/>
                </a:solidFill>
                <a:latin typeface="Poppins 1 Bold"/>
                <a:ea typeface="Poppins 1 Bold"/>
                <a:cs typeface="Poppins 1 Bold"/>
                <a:sym typeface="Poppins 1 Bold"/>
              </a:rPr>
              <a:t>Protects privacy and the organization</a:t>
            </a:r>
          </a:p>
        </p:txBody>
      </p:sp>
      <p:sp>
        <p:nvSpPr>
          <p:cNvPr name="TextBox 26" id="26"/>
          <p:cNvSpPr txBox="true"/>
          <p:nvPr/>
        </p:nvSpPr>
        <p:spPr>
          <a:xfrm rot="0">
            <a:off x="5840558" y="8296658"/>
            <a:ext cx="10089665" cy="956406"/>
          </a:xfrm>
          <a:prstGeom prst="rect">
            <a:avLst/>
          </a:prstGeom>
        </p:spPr>
        <p:txBody>
          <a:bodyPr anchor="t" rtlCol="false" tIns="0" lIns="0" bIns="0" rIns="0">
            <a:spAutoFit/>
          </a:bodyPr>
          <a:lstStyle/>
          <a:p>
            <a:pPr algn="l">
              <a:lnSpc>
                <a:spcPts val="2525"/>
              </a:lnSpc>
            </a:pPr>
            <a:r>
              <a:rPr lang="en-US" sz="1942">
                <a:solidFill>
                  <a:srgbClr val="000000"/>
                </a:solidFill>
                <a:latin typeface="Poppins 1"/>
                <a:ea typeface="Poppins 1"/>
                <a:cs typeface="Poppins 1"/>
                <a:sym typeface="Poppins 1"/>
              </a:rPr>
              <a:t>Source code repositories often contain proprietary algorithms and business logic. If compromised, this information could be exploited. Furthermore, safeguarding can help build trust with clients and stakeholders.  </a:t>
            </a:r>
          </a:p>
        </p:txBody>
      </p:sp>
      <p:sp>
        <p:nvSpPr>
          <p:cNvPr name="TextBox 27" id="27"/>
          <p:cNvSpPr txBox="true"/>
          <p:nvPr/>
        </p:nvSpPr>
        <p:spPr>
          <a:xfrm rot="0">
            <a:off x="10360214" y="1231557"/>
            <a:ext cx="5414772" cy="604404"/>
          </a:xfrm>
          <a:prstGeom prst="rect">
            <a:avLst/>
          </a:prstGeom>
        </p:spPr>
        <p:txBody>
          <a:bodyPr anchor="t" rtlCol="false" tIns="0" lIns="0" bIns="0" rIns="0">
            <a:spAutoFit/>
          </a:bodyPr>
          <a:lstStyle/>
          <a:p>
            <a:pPr algn="ctr">
              <a:lnSpc>
                <a:spcPts val="5011"/>
              </a:lnSpc>
            </a:pPr>
            <a:r>
              <a:rPr lang="en-US" sz="3579" b="true">
                <a:solidFill>
                  <a:srgbClr val="000000"/>
                </a:solidFill>
                <a:latin typeface="Canva Sans Bold"/>
                <a:ea typeface="Canva Sans Bold"/>
                <a:cs typeface="Canva Sans Bold"/>
                <a:sym typeface="Canva Sans Bold"/>
              </a:rPr>
              <a:t>Why is it Important?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17999">
            <a:off x="1578547" y="-2673157"/>
            <a:ext cx="3194203" cy="16029749"/>
            <a:chOff x="0" y="0"/>
            <a:chExt cx="841272" cy="4221827"/>
          </a:xfrm>
        </p:grpSpPr>
        <p:sp>
          <p:nvSpPr>
            <p:cNvPr name="Freeform 3" id="3"/>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 id="4"/>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8959574">
            <a:off x="1398783" y="-6961850"/>
            <a:ext cx="274711" cy="11053763"/>
            <a:chOff x="0" y="0"/>
            <a:chExt cx="72352" cy="2911279"/>
          </a:xfrm>
        </p:grpSpPr>
        <p:sp>
          <p:nvSpPr>
            <p:cNvPr name="Freeform 6" id="6"/>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7" id="7"/>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8959574">
            <a:off x="2403563" y="2840971"/>
            <a:ext cx="274711" cy="11053763"/>
            <a:chOff x="0" y="0"/>
            <a:chExt cx="72352" cy="2911279"/>
          </a:xfrm>
        </p:grpSpPr>
        <p:sp>
          <p:nvSpPr>
            <p:cNvPr name="Freeform 9" id="9"/>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10" id="10"/>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417335" y="1028700"/>
            <a:ext cx="12544670" cy="858187"/>
            <a:chOff x="0" y="0"/>
            <a:chExt cx="5106750" cy="349355"/>
          </a:xfrm>
        </p:grpSpPr>
        <p:sp>
          <p:nvSpPr>
            <p:cNvPr name="Freeform 12" id="12"/>
            <p:cNvSpPr/>
            <p:nvPr/>
          </p:nvSpPr>
          <p:spPr>
            <a:xfrm flipH="false" flipV="false" rot="0">
              <a:off x="0" y="0"/>
              <a:ext cx="5106750" cy="349355"/>
            </a:xfrm>
            <a:custGeom>
              <a:avLst/>
              <a:gdLst/>
              <a:ahLst/>
              <a:cxnLst/>
              <a:rect r="r" b="b" t="t" l="l"/>
              <a:pathLst>
                <a:path h="349355" w="5106750">
                  <a:moveTo>
                    <a:pt x="4903550" y="0"/>
                  </a:moveTo>
                  <a:lnTo>
                    <a:pt x="0" y="0"/>
                  </a:lnTo>
                  <a:lnTo>
                    <a:pt x="203200" y="349355"/>
                  </a:lnTo>
                  <a:lnTo>
                    <a:pt x="5106750" y="349355"/>
                  </a:lnTo>
                  <a:lnTo>
                    <a:pt x="4903550" y="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3" id="13"/>
            <p:cNvSpPr txBox="true"/>
            <p:nvPr/>
          </p:nvSpPr>
          <p:spPr>
            <a:xfrm>
              <a:off x="101600" y="-28575"/>
              <a:ext cx="4903550" cy="37793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58751" y="1959374"/>
            <a:ext cx="8949311" cy="7690814"/>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7" id="17"/>
          <p:cNvGrpSpPr>
            <a:grpSpLocks noChangeAspect="true"/>
          </p:cNvGrpSpPr>
          <p:nvPr/>
        </p:nvGrpSpPr>
        <p:grpSpPr>
          <a:xfrm rot="0">
            <a:off x="-2151850" y="2195694"/>
            <a:ext cx="8335509" cy="7218175"/>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118" t="0" r="-15856" b="0"/>
              </a:stretch>
            </a:blipFill>
          </p:spPr>
        </p:sp>
      </p:grpSp>
      <p:sp>
        <p:nvSpPr>
          <p:cNvPr name="TextBox 19" id="19"/>
          <p:cNvSpPr txBox="true"/>
          <p:nvPr/>
        </p:nvSpPr>
        <p:spPr>
          <a:xfrm rot="0">
            <a:off x="7253293" y="2787281"/>
            <a:ext cx="10255034" cy="2009085"/>
          </a:xfrm>
          <a:prstGeom prst="rect">
            <a:avLst/>
          </a:prstGeom>
        </p:spPr>
        <p:txBody>
          <a:bodyPr anchor="t" rtlCol="false" tIns="0" lIns="0" bIns="0" rIns="0">
            <a:spAutoFit/>
          </a:bodyPr>
          <a:lstStyle/>
          <a:p>
            <a:pPr algn="ctr">
              <a:lnSpc>
                <a:spcPts val="4001"/>
              </a:lnSpc>
              <a:spcBef>
                <a:spcPct val="0"/>
              </a:spcBef>
            </a:pPr>
            <a:r>
              <a:rPr lang="en-US" sz="2858">
                <a:solidFill>
                  <a:srgbClr val="000000"/>
                </a:solidFill>
                <a:latin typeface="Poppins 1"/>
                <a:ea typeface="Poppins 1"/>
                <a:cs typeface="Poppins 1"/>
                <a:sym typeface="Poppins 1"/>
              </a:rPr>
              <a:t>Complying with best practices is essential for improving the overall security of your source code. Protecting source code from any potential threats and vulnerabilities. Some effective strategies to consider are  </a:t>
            </a:r>
          </a:p>
        </p:txBody>
      </p:sp>
      <p:sp>
        <p:nvSpPr>
          <p:cNvPr name="TextBox 20" id="20"/>
          <p:cNvSpPr txBox="true"/>
          <p:nvPr/>
        </p:nvSpPr>
        <p:spPr>
          <a:xfrm rot="0">
            <a:off x="9682175" y="240411"/>
            <a:ext cx="7826152" cy="788289"/>
          </a:xfrm>
          <a:prstGeom prst="rect">
            <a:avLst/>
          </a:prstGeom>
        </p:spPr>
        <p:txBody>
          <a:bodyPr anchor="t" rtlCol="false" tIns="0" lIns="0" bIns="0" rIns="0">
            <a:spAutoFit/>
          </a:bodyPr>
          <a:lstStyle/>
          <a:p>
            <a:pPr algn="r">
              <a:lnSpc>
                <a:spcPts val="5762"/>
              </a:lnSpc>
            </a:pPr>
            <a:r>
              <a:rPr lang="en-US" sz="5099" b="true">
                <a:solidFill>
                  <a:srgbClr val="431096"/>
                </a:solidFill>
                <a:latin typeface="Poppins 1 Bold"/>
                <a:ea typeface="Poppins 1 Bold"/>
                <a:cs typeface="Poppins 1 Bold"/>
                <a:sym typeface="Poppins 1 Bold"/>
              </a:rPr>
              <a:t>Source Code Security </a:t>
            </a:r>
          </a:p>
        </p:txBody>
      </p:sp>
      <p:sp>
        <p:nvSpPr>
          <p:cNvPr name="TextBox 21" id="21"/>
          <p:cNvSpPr txBox="true"/>
          <p:nvPr/>
        </p:nvSpPr>
        <p:spPr>
          <a:xfrm rot="0">
            <a:off x="9682175" y="1196652"/>
            <a:ext cx="8198794" cy="465134"/>
          </a:xfrm>
          <a:prstGeom prst="rect">
            <a:avLst/>
          </a:prstGeom>
        </p:spPr>
        <p:txBody>
          <a:bodyPr anchor="t" rtlCol="false" tIns="0" lIns="0" bIns="0" rIns="0">
            <a:spAutoFit/>
          </a:bodyPr>
          <a:lstStyle/>
          <a:p>
            <a:pPr algn="ctr">
              <a:lnSpc>
                <a:spcPts val="3762"/>
              </a:lnSpc>
            </a:pPr>
            <a:r>
              <a:rPr lang="en-US" sz="2687" b="true">
                <a:solidFill>
                  <a:srgbClr val="FFFFFF"/>
                </a:solidFill>
                <a:latin typeface="Canva Sans Bold"/>
                <a:ea typeface="Canva Sans Bold"/>
                <a:cs typeface="Canva Sans Bold"/>
                <a:sym typeface="Canva Sans Bold"/>
              </a:rPr>
              <a:t>How to enhance the security of your source code</a:t>
            </a:r>
          </a:p>
        </p:txBody>
      </p:sp>
      <p:sp>
        <p:nvSpPr>
          <p:cNvPr name="TextBox 22" id="22"/>
          <p:cNvSpPr txBox="true"/>
          <p:nvPr/>
        </p:nvSpPr>
        <p:spPr>
          <a:xfrm rot="0">
            <a:off x="9454495" y="5121454"/>
            <a:ext cx="6637318" cy="2082488"/>
          </a:xfrm>
          <a:prstGeom prst="rect">
            <a:avLst/>
          </a:prstGeom>
        </p:spPr>
        <p:txBody>
          <a:bodyPr anchor="t" rtlCol="false" tIns="0" lIns="0" bIns="0" rIns="0">
            <a:spAutoFit/>
          </a:bodyPr>
          <a:lstStyle/>
          <a:p>
            <a:pPr algn="l" marL="632987" indent="-316494" lvl="1">
              <a:lnSpc>
                <a:spcPts val="4104"/>
              </a:lnSpc>
              <a:buFont typeface="Arial"/>
              <a:buChar char="•"/>
            </a:pPr>
            <a:r>
              <a:rPr lang="en-US" sz="2931">
                <a:solidFill>
                  <a:srgbClr val="000000"/>
                </a:solidFill>
                <a:latin typeface="Poppins 1"/>
                <a:ea typeface="Poppins 1"/>
                <a:cs typeface="Poppins 1"/>
                <a:sym typeface="Poppins 1"/>
              </a:rPr>
              <a:t>Secure Identities and Access</a:t>
            </a:r>
          </a:p>
          <a:p>
            <a:pPr algn="l" marL="632987" indent="-316494" lvl="1">
              <a:lnSpc>
                <a:spcPts val="4104"/>
              </a:lnSpc>
              <a:buFont typeface="Arial"/>
              <a:buChar char="•"/>
            </a:pPr>
            <a:r>
              <a:rPr lang="en-US" sz="2931">
                <a:solidFill>
                  <a:srgbClr val="000000"/>
                </a:solidFill>
                <a:latin typeface="Poppins 1"/>
                <a:ea typeface="Poppins 1"/>
                <a:cs typeface="Poppins 1"/>
                <a:sym typeface="Poppins 1"/>
              </a:rPr>
              <a:t>Code Commit Integrity</a:t>
            </a:r>
          </a:p>
          <a:p>
            <a:pPr algn="l" marL="632987" indent="-316494" lvl="1">
              <a:lnSpc>
                <a:spcPts val="4104"/>
              </a:lnSpc>
              <a:buFont typeface="Arial"/>
              <a:buChar char="•"/>
            </a:pPr>
            <a:r>
              <a:rPr lang="en-US" sz="2931">
                <a:solidFill>
                  <a:srgbClr val="000000"/>
                </a:solidFill>
                <a:latin typeface="Poppins 1"/>
                <a:ea typeface="Poppins 1"/>
                <a:cs typeface="Poppins 1"/>
                <a:sym typeface="Poppins 1"/>
              </a:rPr>
              <a:t>Secrets Management</a:t>
            </a:r>
          </a:p>
          <a:p>
            <a:pPr algn="l" marL="632987" indent="-316494" lvl="1">
              <a:lnSpc>
                <a:spcPts val="4104"/>
              </a:lnSpc>
              <a:buFont typeface="Arial"/>
              <a:buChar char="•"/>
            </a:pPr>
            <a:r>
              <a:rPr lang="en-US" sz="2931">
                <a:solidFill>
                  <a:srgbClr val="000000"/>
                </a:solidFill>
                <a:latin typeface="Poppins 1"/>
                <a:ea typeface="Poppins 1"/>
                <a:cs typeface="Poppins 1"/>
                <a:sym typeface="Poppins 1"/>
              </a:rPr>
              <a:t>Tools for Source Code Security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4998222" y="304800"/>
            <a:ext cx="9863976" cy="762000"/>
          </a:xfrm>
          <a:prstGeom prst="rect">
            <a:avLst/>
          </a:prstGeom>
        </p:spPr>
        <p:txBody>
          <a:bodyPr anchor="t" rtlCol="false" tIns="0" lIns="0" bIns="0" rIns="0">
            <a:spAutoFit/>
          </a:bodyPr>
          <a:lstStyle/>
          <a:p>
            <a:pPr algn="ctr">
              <a:lnSpc>
                <a:spcPts val="5639"/>
              </a:lnSpc>
            </a:pPr>
            <a:r>
              <a:rPr lang="en-US" sz="4699" b="true">
                <a:solidFill>
                  <a:srgbClr val="431096"/>
                </a:solidFill>
                <a:latin typeface="Poppins 1 Bold"/>
                <a:ea typeface="Poppins 1 Bold"/>
                <a:cs typeface="Poppins 1 Bold"/>
                <a:sym typeface="Poppins 1 Bold"/>
              </a:rPr>
              <a:t>Securing Identities and Access</a:t>
            </a:r>
          </a:p>
        </p:txBody>
      </p:sp>
      <p:grpSp>
        <p:nvGrpSpPr>
          <p:cNvPr name="Group 3" id="3"/>
          <p:cNvGrpSpPr/>
          <p:nvPr/>
        </p:nvGrpSpPr>
        <p:grpSpPr>
          <a:xfrm rot="0">
            <a:off x="1412121" y="4724616"/>
            <a:ext cx="4629945" cy="4337239"/>
            <a:chOff x="0" y="0"/>
            <a:chExt cx="1279879" cy="1198965"/>
          </a:xfrm>
        </p:grpSpPr>
        <p:sp>
          <p:nvSpPr>
            <p:cNvPr name="Freeform 4" id="4"/>
            <p:cNvSpPr/>
            <p:nvPr/>
          </p:nvSpPr>
          <p:spPr>
            <a:xfrm flipH="false" flipV="false" rot="0">
              <a:off x="0" y="0"/>
              <a:ext cx="1279879" cy="1198965"/>
            </a:xfrm>
            <a:custGeom>
              <a:avLst/>
              <a:gdLst/>
              <a:ahLst/>
              <a:cxnLst/>
              <a:rect r="r" b="b" t="t" l="l"/>
              <a:pathLst>
                <a:path h="1198965" w="1279879">
                  <a:moveTo>
                    <a:pt x="0" y="0"/>
                  </a:moveTo>
                  <a:lnTo>
                    <a:pt x="1279879" y="0"/>
                  </a:lnTo>
                  <a:lnTo>
                    <a:pt x="1279879" y="1198965"/>
                  </a:lnTo>
                  <a:lnTo>
                    <a:pt x="0" y="1198965"/>
                  </a:lnTo>
                  <a:close/>
                </a:path>
              </a:pathLst>
            </a:custGeom>
            <a:solidFill>
              <a:srgbClr val="431096"/>
            </a:solidFill>
          </p:spPr>
        </p:sp>
        <p:sp>
          <p:nvSpPr>
            <p:cNvPr name="TextBox 5" id="5"/>
            <p:cNvSpPr txBox="true"/>
            <p:nvPr/>
          </p:nvSpPr>
          <p:spPr>
            <a:xfrm>
              <a:off x="0" y="-66675"/>
              <a:ext cx="1279879" cy="126564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020738" y="4724616"/>
            <a:ext cx="4629945" cy="4337239"/>
            <a:chOff x="0" y="0"/>
            <a:chExt cx="1279879" cy="1198965"/>
          </a:xfrm>
        </p:grpSpPr>
        <p:sp>
          <p:nvSpPr>
            <p:cNvPr name="Freeform 7" id="7"/>
            <p:cNvSpPr/>
            <p:nvPr/>
          </p:nvSpPr>
          <p:spPr>
            <a:xfrm flipH="false" flipV="false" rot="0">
              <a:off x="0" y="0"/>
              <a:ext cx="1279879" cy="1198965"/>
            </a:xfrm>
            <a:custGeom>
              <a:avLst/>
              <a:gdLst/>
              <a:ahLst/>
              <a:cxnLst/>
              <a:rect r="r" b="b" t="t" l="l"/>
              <a:pathLst>
                <a:path h="1198965" w="1279879">
                  <a:moveTo>
                    <a:pt x="0" y="0"/>
                  </a:moveTo>
                  <a:lnTo>
                    <a:pt x="1279879" y="0"/>
                  </a:lnTo>
                  <a:lnTo>
                    <a:pt x="1279879" y="1198965"/>
                  </a:lnTo>
                  <a:lnTo>
                    <a:pt x="0" y="1198965"/>
                  </a:lnTo>
                  <a:close/>
                </a:path>
              </a:pathLst>
            </a:custGeom>
            <a:solidFill>
              <a:srgbClr val="431096"/>
            </a:solidFill>
          </p:spPr>
        </p:sp>
        <p:sp>
          <p:nvSpPr>
            <p:cNvPr name="TextBox 8" id="8"/>
            <p:cNvSpPr txBox="true"/>
            <p:nvPr/>
          </p:nvSpPr>
          <p:spPr>
            <a:xfrm>
              <a:off x="0" y="-66675"/>
              <a:ext cx="1279879" cy="126564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2629355" y="4724616"/>
            <a:ext cx="4629945" cy="4337239"/>
            <a:chOff x="0" y="0"/>
            <a:chExt cx="1279879" cy="1198965"/>
          </a:xfrm>
        </p:grpSpPr>
        <p:sp>
          <p:nvSpPr>
            <p:cNvPr name="Freeform 10" id="10"/>
            <p:cNvSpPr/>
            <p:nvPr/>
          </p:nvSpPr>
          <p:spPr>
            <a:xfrm flipH="false" flipV="false" rot="0">
              <a:off x="0" y="0"/>
              <a:ext cx="1279879" cy="1198965"/>
            </a:xfrm>
            <a:custGeom>
              <a:avLst/>
              <a:gdLst/>
              <a:ahLst/>
              <a:cxnLst/>
              <a:rect r="r" b="b" t="t" l="l"/>
              <a:pathLst>
                <a:path h="1198965" w="1279879">
                  <a:moveTo>
                    <a:pt x="0" y="0"/>
                  </a:moveTo>
                  <a:lnTo>
                    <a:pt x="1279879" y="0"/>
                  </a:lnTo>
                  <a:lnTo>
                    <a:pt x="1279879" y="1198965"/>
                  </a:lnTo>
                  <a:lnTo>
                    <a:pt x="0" y="1198965"/>
                  </a:lnTo>
                  <a:close/>
                </a:path>
              </a:pathLst>
            </a:custGeom>
            <a:solidFill>
              <a:srgbClr val="431096"/>
            </a:solidFill>
          </p:spPr>
        </p:sp>
        <p:sp>
          <p:nvSpPr>
            <p:cNvPr name="TextBox 11" id="11"/>
            <p:cNvSpPr txBox="true"/>
            <p:nvPr/>
          </p:nvSpPr>
          <p:spPr>
            <a:xfrm>
              <a:off x="0" y="-66675"/>
              <a:ext cx="1279879" cy="126564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28700" y="4550678"/>
            <a:ext cx="1130751" cy="971739"/>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645475" y="4550678"/>
            <a:ext cx="1130751" cy="971739"/>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7" id="1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250758" y="4550234"/>
            <a:ext cx="1130751" cy="971739"/>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143639" y="4640254"/>
            <a:ext cx="914962" cy="792586"/>
          </a:xfrm>
          <a:custGeom>
            <a:avLst/>
            <a:gdLst/>
            <a:ahLst/>
            <a:cxnLst/>
            <a:rect r="r" b="b" t="t" l="l"/>
            <a:pathLst>
              <a:path h="792586" w="914962">
                <a:moveTo>
                  <a:pt x="0" y="0"/>
                </a:moveTo>
                <a:lnTo>
                  <a:pt x="914962" y="0"/>
                </a:lnTo>
                <a:lnTo>
                  <a:pt x="914962" y="792586"/>
                </a:lnTo>
                <a:lnTo>
                  <a:pt x="0" y="792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6753553" y="4636955"/>
            <a:ext cx="914594" cy="794554"/>
          </a:xfrm>
          <a:custGeom>
            <a:avLst/>
            <a:gdLst/>
            <a:ahLst/>
            <a:cxnLst/>
            <a:rect r="r" b="b" t="t" l="l"/>
            <a:pathLst>
              <a:path h="794554" w="914594">
                <a:moveTo>
                  <a:pt x="0" y="0"/>
                </a:moveTo>
                <a:lnTo>
                  <a:pt x="914594" y="0"/>
                </a:lnTo>
                <a:lnTo>
                  <a:pt x="914594" y="794554"/>
                </a:lnTo>
                <a:lnTo>
                  <a:pt x="0" y="794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2359071" y="4640254"/>
            <a:ext cx="914124" cy="794145"/>
          </a:xfrm>
          <a:custGeom>
            <a:avLst/>
            <a:gdLst/>
            <a:ahLst/>
            <a:cxnLst/>
            <a:rect r="r" b="b" t="t" l="l"/>
            <a:pathLst>
              <a:path h="794145" w="914124">
                <a:moveTo>
                  <a:pt x="0" y="0"/>
                </a:moveTo>
                <a:lnTo>
                  <a:pt x="914124" y="0"/>
                </a:lnTo>
                <a:lnTo>
                  <a:pt x="914124" y="794146"/>
                </a:lnTo>
                <a:lnTo>
                  <a:pt x="0" y="794146"/>
                </a:lnTo>
                <a:lnTo>
                  <a:pt x="0" y="0"/>
                </a:lnTo>
                <a:close/>
              </a:path>
            </a:pathLst>
          </a:custGeom>
          <a:blipFill>
            <a:blip r:embed="rId4">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276359" y="4724777"/>
            <a:ext cx="649522" cy="623541"/>
          </a:xfrm>
          <a:custGeom>
            <a:avLst/>
            <a:gdLst/>
            <a:ahLst/>
            <a:cxnLst/>
            <a:rect r="r" b="b" t="t" l="l"/>
            <a:pathLst>
              <a:path h="623541" w="649522">
                <a:moveTo>
                  <a:pt x="0" y="0"/>
                </a:moveTo>
                <a:lnTo>
                  <a:pt x="649522" y="0"/>
                </a:lnTo>
                <a:lnTo>
                  <a:pt x="649522" y="623541"/>
                </a:lnTo>
                <a:lnTo>
                  <a:pt x="0" y="623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6893134" y="4724777"/>
            <a:ext cx="649522" cy="623541"/>
          </a:xfrm>
          <a:custGeom>
            <a:avLst/>
            <a:gdLst/>
            <a:ahLst/>
            <a:cxnLst/>
            <a:rect r="r" b="b" t="t" l="l"/>
            <a:pathLst>
              <a:path h="623541" w="649522">
                <a:moveTo>
                  <a:pt x="0" y="0"/>
                </a:moveTo>
                <a:lnTo>
                  <a:pt x="649522" y="0"/>
                </a:lnTo>
                <a:lnTo>
                  <a:pt x="649522" y="623541"/>
                </a:lnTo>
                <a:lnTo>
                  <a:pt x="0" y="623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2498417" y="4724333"/>
            <a:ext cx="649522" cy="623541"/>
          </a:xfrm>
          <a:custGeom>
            <a:avLst/>
            <a:gdLst/>
            <a:ahLst/>
            <a:cxnLst/>
            <a:rect r="r" b="b" t="t" l="l"/>
            <a:pathLst>
              <a:path h="623541" w="649522">
                <a:moveTo>
                  <a:pt x="0" y="0"/>
                </a:moveTo>
                <a:lnTo>
                  <a:pt x="649522" y="0"/>
                </a:lnTo>
                <a:lnTo>
                  <a:pt x="649522" y="623541"/>
                </a:lnTo>
                <a:lnTo>
                  <a:pt x="0" y="623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2548252" y="4938743"/>
            <a:ext cx="2541524" cy="409575"/>
          </a:xfrm>
          <a:prstGeom prst="rect">
            <a:avLst/>
          </a:prstGeom>
        </p:spPr>
        <p:txBody>
          <a:bodyPr anchor="t" rtlCol="false" tIns="0" lIns="0" bIns="0" rIns="0">
            <a:spAutoFit/>
          </a:bodyPr>
          <a:lstStyle/>
          <a:p>
            <a:pPr algn="l">
              <a:lnSpc>
                <a:spcPts val="3027"/>
              </a:lnSpc>
            </a:pPr>
            <a:r>
              <a:rPr lang="en-US" sz="2522" b="true">
                <a:solidFill>
                  <a:srgbClr val="FFFFFF"/>
                </a:solidFill>
                <a:latin typeface="Poppins 1 Bold"/>
                <a:ea typeface="Poppins 1 Bold"/>
                <a:cs typeface="Poppins 1 Bold"/>
                <a:sym typeface="Poppins 1 Bold"/>
              </a:rPr>
              <a:t>Authentication</a:t>
            </a:r>
          </a:p>
        </p:txBody>
      </p:sp>
      <p:sp>
        <p:nvSpPr>
          <p:cNvPr name="TextBox 28" id="28"/>
          <p:cNvSpPr txBox="true"/>
          <p:nvPr/>
        </p:nvSpPr>
        <p:spPr>
          <a:xfrm rot="0">
            <a:off x="7776225" y="4853837"/>
            <a:ext cx="3555475" cy="752475"/>
          </a:xfrm>
          <a:prstGeom prst="rect">
            <a:avLst/>
          </a:prstGeom>
        </p:spPr>
        <p:txBody>
          <a:bodyPr anchor="t" rtlCol="false" tIns="0" lIns="0" bIns="0" rIns="0">
            <a:spAutoFit/>
          </a:bodyPr>
          <a:lstStyle/>
          <a:p>
            <a:pPr algn="ctr">
              <a:lnSpc>
                <a:spcPts val="2907"/>
              </a:lnSpc>
            </a:pPr>
            <a:r>
              <a:rPr lang="en-US" sz="2422" b="true">
                <a:solidFill>
                  <a:srgbClr val="FFFFFF"/>
                </a:solidFill>
                <a:latin typeface="Poppins 1 Bold"/>
                <a:ea typeface="Poppins 1 Bold"/>
                <a:cs typeface="Poppins 1 Bold"/>
                <a:sym typeface="Poppins 1 Bold"/>
              </a:rPr>
              <a:t>Role-Based Access Control</a:t>
            </a:r>
          </a:p>
        </p:txBody>
      </p:sp>
      <p:sp>
        <p:nvSpPr>
          <p:cNvPr name="TextBox 29" id="29"/>
          <p:cNvSpPr txBox="true"/>
          <p:nvPr/>
        </p:nvSpPr>
        <p:spPr>
          <a:xfrm rot="0">
            <a:off x="13321672" y="4769942"/>
            <a:ext cx="3734701" cy="752475"/>
          </a:xfrm>
          <a:prstGeom prst="rect">
            <a:avLst/>
          </a:prstGeom>
        </p:spPr>
        <p:txBody>
          <a:bodyPr anchor="t" rtlCol="false" tIns="0" lIns="0" bIns="0" rIns="0">
            <a:spAutoFit/>
          </a:bodyPr>
          <a:lstStyle/>
          <a:p>
            <a:pPr algn="ctr">
              <a:lnSpc>
                <a:spcPts val="2907"/>
              </a:lnSpc>
            </a:pPr>
            <a:r>
              <a:rPr lang="en-US" sz="2422" b="true">
                <a:solidFill>
                  <a:srgbClr val="FFFFFF"/>
                </a:solidFill>
                <a:latin typeface="Poppins 1 Bold"/>
                <a:ea typeface="Poppins 1 Bold"/>
                <a:cs typeface="Poppins 1 Bold"/>
                <a:sym typeface="Poppins 1 Bold"/>
              </a:rPr>
              <a:t>Review and Update Permissions</a:t>
            </a:r>
          </a:p>
        </p:txBody>
      </p:sp>
      <p:sp>
        <p:nvSpPr>
          <p:cNvPr name="TextBox 30" id="30"/>
          <p:cNvSpPr txBox="true"/>
          <p:nvPr/>
        </p:nvSpPr>
        <p:spPr>
          <a:xfrm rot="0">
            <a:off x="12823178" y="5855792"/>
            <a:ext cx="4128388" cy="1808480"/>
          </a:xfrm>
          <a:prstGeom prst="rect">
            <a:avLst/>
          </a:prstGeom>
        </p:spPr>
        <p:txBody>
          <a:bodyPr anchor="t" rtlCol="false" tIns="0" lIns="0" bIns="0" rIns="0">
            <a:spAutoFit/>
          </a:bodyPr>
          <a:lstStyle/>
          <a:p>
            <a:pPr algn="ctr">
              <a:lnSpc>
                <a:spcPts val="2079"/>
              </a:lnSpc>
            </a:pPr>
            <a:r>
              <a:rPr lang="en-US" sz="1599">
                <a:solidFill>
                  <a:srgbClr val="FFFFFF"/>
                </a:solidFill>
                <a:latin typeface="Poppins 1"/>
                <a:ea typeface="Poppins 1"/>
                <a:cs typeface="Poppins 1"/>
                <a:sym typeface="Poppins 1"/>
              </a:rPr>
              <a:t>Conducting regular audits of all user permissions helps ensure all accounts are appropriate to their role and team. This helps identify and revoke unnecessary access, reduces potential attacks, and helps the overall security posture.</a:t>
            </a:r>
          </a:p>
        </p:txBody>
      </p:sp>
      <p:sp>
        <p:nvSpPr>
          <p:cNvPr name="TextBox 31" id="31"/>
          <p:cNvSpPr txBox="true"/>
          <p:nvPr/>
        </p:nvSpPr>
        <p:spPr>
          <a:xfrm rot="0">
            <a:off x="1673150" y="5887728"/>
            <a:ext cx="4128388" cy="1551305"/>
          </a:xfrm>
          <a:prstGeom prst="rect">
            <a:avLst/>
          </a:prstGeom>
        </p:spPr>
        <p:txBody>
          <a:bodyPr anchor="t" rtlCol="false" tIns="0" lIns="0" bIns="0" rIns="0">
            <a:spAutoFit/>
          </a:bodyPr>
          <a:lstStyle/>
          <a:p>
            <a:pPr algn="ctr">
              <a:lnSpc>
                <a:spcPts val="2079"/>
              </a:lnSpc>
            </a:pPr>
            <a:r>
              <a:rPr lang="en-US" sz="1599">
                <a:solidFill>
                  <a:srgbClr val="FFFFFF"/>
                </a:solidFill>
                <a:latin typeface="Poppins 1"/>
                <a:ea typeface="Poppins 1"/>
                <a:cs typeface="Poppins 1"/>
                <a:sym typeface="Poppins 1"/>
              </a:rPr>
              <a:t>Implementing a multi-factor authentication, MFA, adds an extra security layer. MFA requires users to provide two or more verification factors. This makes it harder for unauthorized people to gain access to a repository.</a:t>
            </a:r>
          </a:p>
        </p:txBody>
      </p:sp>
      <p:sp>
        <p:nvSpPr>
          <p:cNvPr name="TextBox 32" id="32"/>
          <p:cNvSpPr txBox="true"/>
          <p:nvPr/>
        </p:nvSpPr>
        <p:spPr>
          <a:xfrm rot="0">
            <a:off x="7271516" y="5991219"/>
            <a:ext cx="4128388" cy="1036955"/>
          </a:xfrm>
          <a:prstGeom prst="rect">
            <a:avLst/>
          </a:prstGeom>
        </p:spPr>
        <p:txBody>
          <a:bodyPr anchor="t" rtlCol="false" tIns="0" lIns="0" bIns="0" rIns="0">
            <a:spAutoFit/>
          </a:bodyPr>
          <a:lstStyle/>
          <a:p>
            <a:pPr algn="ctr">
              <a:lnSpc>
                <a:spcPts val="2079"/>
              </a:lnSpc>
            </a:pPr>
            <a:r>
              <a:rPr lang="en-US" sz="1599">
                <a:solidFill>
                  <a:srgbClr val="FFFFFF"/>
                </a:solidFill>
                <a:latin typeface="Poppins 1"/>
                <a:ea typeface="Poppins 1"/>
                <a:cs typeface="Poppins 1"/>
                <a:sym typeface="Poppins 1"/>
              </a:rPr>
              <a:t>Using the RBAC principles of least privilege helps ensure that only individuals with authorization can interact with source code. </a:t>
            </a:r>
          </a:p>
        </p:txBody>
      </p:sp>
      <p:sp>
        <p:nvSpPr>
          <p:cNvPr name="TextBox 33" id="33"/>
          <p:cNvSpPr txBox="true"/>
          <p:nvPr/>
        </p:nvSpPr>
        <p:spPr>
          <a:xfrm rot="0">
            <a:off x="3637931" y="1575277"/>
            <a:ext cx="12046405" cy="13176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1"/>
                <a:ea typeface="Poppins 1"/>
                <a:cs typeface="Poppins 1"/>
                <a:sym typeface="Poppins 1"/>
              </a:rPr>
              <a:t>By focusing on the following access control measures, organizations can manage user identities to ensure that only authorized people have access to sensitive source code and repositories.</a:t>
            </a:r>
          </a:p>
        </p:txBody>
      </p:sp>
      <p:grpSp>
        <p:nvGrpSpPr>
          <p:cNvPr name="Group 34" id="34"/>
          <p:cNvGrpSpPr/>
          <p:nvPr/>
        </p:nvGrpSpPr>
        <p:grpSpPr>
          <a:xfrm rot="1818284">
            <a:off x="-1286878" y="-6743169"/>
            <a:ext cx="3194203" cy="9961116"/>
            <a:chOff x="0" y="0"/>
            <a:chExt cx="841272" cy="2623504"/>
          </a:xfrm>
        </p:grpSpPr>
        <p:sp>
          <p:nvSpPr>
            <p:cNvPr name="Freeform 35" id="35"/>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36" id="36"/>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1818284">
            <a:off x="-1761361" y="-80845"/>
            <a:ext cx="274711" cy="11053763"/>
            <a:chOff x="0" y="0"/>
            <a:chExt cx="72352" cy="2911279"/>
          </a:xfrm>
        </p:grpSpPr>
        <p:sp>
          <p:nvSpPr>
            <p:cNvPr name="Freeform 38" id="38"/>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39" id="39"/>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1817999">
            <a:off x="15481055" y="-11302660"/>
            <a:ext cx="2883936" cy="16029749"/>
            <a:chOff x="0" y="0"/>
            <a:chExt cx="759555" cy="4221827"/>
          </a:xfrm>
        </p:grpSpPr>
        <p:sp>
          <p:nvSpPr>
            <p:cNvPr name="Freeform 41" id="41"/>
            <p:cNvSpPr/>
            <p:nvPr/>
          </p:nvSpPr>
          <p:spPr>
            <a:xfrm flipH="false" flipV="false" rot="0">
              <a:off x="0" y="0"/>
              <a:ext cx="759555" cy="4221827"/>
            </a:xfrm>
            <a:custGeom>
              <a:avLst/>
              <a:gdLst/>
              <a:ahLst/>
              <a:cxnLst/>
              <a:rect r="r" b="b" t="t" l="l"/>
              <a:pathLst>
                <a:path h="4221827" w="759555">
                  <a:moveTo>
                    <a:pt x="0" y="0"/>
                  </a:moveTo>
                  <a:lnTo>
                    <a:pt x="759555" y="0"/>
                  </a:lnTo>
                  <a:lnTo>
                    <a:pt x="759555"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2" id="42"/>
            <p:cNvSpPr txBox="true"/>
            <p:nvPr/>
          </p:nvSpPr>
          <p:spPr>
            <a:xfrm>
              <a:off x="0" y="-57150"/>
              <a:ext cx="759555" cy="4278977"/>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1788309">
            <a:off x="19785352" y="-52135"/>
            <a:ext cx="274711" cy="11053763"/>
            <a:chOff x="0" y="0"/>
            <a:chExt cx="72352" cy="2911279"/>
          </a:xfrm>
        </p:grpSpPr>
        <p:sp>
          <p:nvSpPr>
            <p:cNvPr name="Freeform 44" id="44"/>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45" id="45"/>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195088" y="481022"/>
            <a:ext cx="8617416" cy="809117"/>
          </a:xfrm>
          <a:prstGeom prst="rect">
            <a:avLst/>
          </a:prstGeom>
        </p:spPr>
        <p:txBody>
          <a:bodyPr anchor="t" rtlCol="false" tIns="0" lIns="0" bIns="0" rIns="0">
            <a:spAutoFit/>
          </a:bodyPr>
          <a:lstStyle/>
          <a:p>
            <a:pPr algn="ctr">
              <a:lnSpc>
                <a:spcPts val="5988"/>
              </a:lnSpc>
            </a:pPr>
            <a:r>
              <a:rPr lang="en-US" sz="5299" b="true">
                <a:solidFill>
                  <a:srgbClr val="431096"/>
                </a:solidFill>
                <a:latin typeface="Poppins 1 Bold"/>
                <a:ea typeface="Poppins 1 Bold"/>
                <a:cs typeface="Poppins 1 Bold"/>
                <a:sym typeface="Poppins 1 Bold"/>
              </a:rPr>
              <a:t>Code Commit Integrity</a:t>
            </a:r>
          </a:p>
        </p:txBody>
      </p:sp>
      <p:grpSp>
        <p:nvGrpSpPr>
          <p:cNvPr name="Group 3" id="3"/>
          <p:cNvGrpSpPr/>
          <p:nvPr/>
        </p:nvGrpSpPr>
        <p:grpSpPr>
          <a:xfrm rot="-1817999">
            <a:off x="-3379763" y="-1490920"/>
            <a:ext cx="3194203" cy="16029749"/>
            <a:chOff x="0" y="0"/>
            <a:chExt cx="841272" cy="4221827"/>
          </a:xfrm>
        </p:grpSpPr>
        <p:sp>
          <p:nvSpPr>
            <p:cNvPr name="Freeform 4" id="4"/>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5" id="5"/>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8959574">
            <a:off x="-1572430" y="-2181575"/>
            <a:ext cx="274711" cy="11053763"/>
            <a:chOff x="0" y="0"/>
            <a:chExt cx="72352" cy="2911279"/>
          </a:xfrm>
        </p:grpSpPr>
        <p:sp>
          <p:nvSpPr>
            <p:cNvPr name="Freeform 7" id="7"/>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8" id="8"/>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818284">
            <a:off x="17655473" y="2905987"/>
            <a:ext cx="3194203" cy="9961116"/>
            <a:chOff x="0" y="0"/>
            <a:chExt cx="841272" cy="2623504"/>
          </a:xfrm>
        </p:grpSpPr>
        <p:sp>
          <p:nvSpPr>
            <p:cNvPr name="Freeform 10" id="10"/>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11" id="11"/>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818284">
            <a:off x="14186653" y="6974300"/>
            <a:ext cx="274711" cy="11053763"/>
            <a:chOff x="0" y="0"/>
            <a:chExt cx="72352" cy="2911279"/>
          </a:xfrm>
        </p:grpSpPr>
        <p:sp>
          <p:nvSpPr>
            <p:cNvPr name="Freeform 13" id="13"/>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14" id="14"/>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026077" y="1523155"/>
            <a:ext cx="12783805" cy="13176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1"/>
                <a:ea typeface="Poppins 1"/>
                <a:cs typeface="Poppins 1"/>
                <a:sym typeface="Poppins 1"/>
              </a:rPr>
              <a:t>Having a focus on code-commit integrity can help organizations protect their source code from any unauthorized changes. It reinforces the overall security of the software development lifecycle. </a:t>
            </a:r>
          </a:p>
        </p:txBody>
      </p:sp>
      <p:grpSp>
        <p:nvGrpSpPr>
          <p:cNvPr name="Group 16" id="16"/>
          <p:cNvGrpSpPr/>
          <p:nvPr/>
        </p:nvGrpSpPr>
        <p:grpSpPr>
          <a:xfrm rot="0">
            <a:off x="4794440" y="4031405"/>
            <a:ext cx="2140799" cy="214079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1352762" y="4031405"/>
            <a:ext cx="2140799" cy="214079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945474" y="5068394"/>
            <a:ext cx="5838729" cy="4189906"/>
            <a:chOff x="0" y="0"/>
            <a:chExt cx="1537772" cy="1103514"/>
          </a:xfrm>
        </p:grpSpPr>
        <p:sp>
          <p:nvSpPr>
            <p:cNvPr name="Freeform 23" id="23"/>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4" id="24"/>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503796" y="5068394"/>
            <a:ext cx="5838729" cy="4189906"/>
            <a:chOff x="0" y="0"/>
            <a:chExt cx="1537772" cy="1103514"/>
          </a:xfrm>
        </p:grpSpPr>
        <p:sp>
          <p:nvSpPr>
            <p:cNvPr name="Freeform 26" id="26"/>
            <p:cNvSpPr/>
            <p:nvPr/>
          </p:nvSpPr>
          <p:spPr>
            <a:xfrm flipH="false" flipV="false" rot="0">
              <a:off x="0" y="0"/>
              <a:ext cx="1537772" cy="1103514"/>
            </a:xfrm>
            <a:custGeom>
              <a:avLst/>
              <a:gdLst/>
              <a:ahLst/>
              <a:cxnLst/>
              <a:rect r="r" b="b" t="t" l="l"/>
              <a:pathLst>
                <a:path h="1103514" w="1537772">
                  <a:moveTo>
                    <a:pt x="0" y="0"/>
                  </a:moveTo>
                  <a:lnTo>
                    <a:pt x="1537772" y="0"/>
                  </a:lnTo>
                  <a:lnTo>
                    <a:pt x="1537772" y="1103514"/>
                  </a:lnTo>
                  <a:lnTo>
                    <a:pt x="0" y="1103514"/>
                  </a:lnTo>
                  <a:close/>
                </a:path>
              </a:pathLst>
            </a:custGeom>
            <a:solidFill>
              <a:srgbClr val="431096"/>
            </a:solidFill>
          </p:spPr>
        </p:sp>
        <p:sp>
          <p:nvSpPr>
            <p:cNvPr name="TextBox 27" id="27"/>
            <p:cNvSpPr txBox="true"/>
            <p:nvPr/>
          </p:nvSpPr>
          <p:spPr>
            <a:xfrm>
              <a:off x="0" y="-57150"/>
              <a:ext cx="1537772" cy="1160664"/>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5037237"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1595559" y="4274202"/>
            <a:ext cx="1655204" cy="1655204"/>
          </a:xfrm>
          <a:custGeom>
            <a:avLst/>
            <a:gdLst/>
            <a:ahLst/>
            <a:cxnLst/>
            <a:rect r="r" b="b" t="t" l="l"/>
            <a:pathLst>
              <a:path h="1655204" w="1655204">
                <a:moveTo>
                  <a:pt x="0" y="0"/>
                </a:moveTo>
                <a:lnTo>
                  <a:pt x="1655204" y="0"/>
                </a:lnTo>
                <a:lnTo>
                  <a:pt x="1655204" y="1655204"/>
                </a:lnTo>
                <a:lnTo>
                  <a:pt x="0" y="1655204"/>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TextBox 30" id="30"/>
          <p:cNvSpPr txBox="true"/>
          <p:nvPr/>
        </p:nvSpPr>
        <p:spPr>
          <a:xfrm rot="0">
            <a:off x="3386130" y="5958435"/>
            <a:ext cx="4957418" cy="389437"/>
          </a:xfrm>
          <a:prstGeom prst="rect">
            <a:avLst/>
          </a:prstGeom>
        </p:spPr>
        <p:txBody>
          <a:bodyPr anchor="t" rtlCol="false" tIns="0" lIns="0" bIns="0" rIns="0">
            <a:spAutoFit/>
          </a:bodyPr>
          <a:lstStyle/>
          <a:p>
            <a:pPr algn="ctr">
              <a:lnSpc>
                <a:spcPts val="3036"/>
              </a:lnSpc>
            </a:pPr>
            <a:r>
              <a:rPr lang="en-US" b="true" sz="2335" spc="-70">
                <a:solidFill>
                  <a:srgbClr val="FFFFFF"/>
                </a:solidFill>
                <a:latin typeface="Poppins 1 Bold"/>
                <a:ea typeface="Poppins 1 Bold"/>
                <a:cs typeface="Poppins 1 Bold"/>
                <a:sym typeface="Poppins 1 Bold"/>
              </a:rPr>
              <a:t>Enforce Code Signing for Commits</a:t>
            </a:r>
          </a:p>
        </p:txBody>
      </p:sp>
      <p:sp>
        <p:nvSpPr>
          <p:cNvPr name="TextBox 31" id="31"/>
          <p:cNvSpPr txBox="true"/>
          <p:nvPr/>
        </p:nvSpPr>
        <p:spPr>
          <a:xfrm rot="0">
            <a:off x="10322442" y="5958435"/>
            <a:ext cx="4429117" cy="389437"/>
          </a:xfrm>
          <a:prstGeom prst="rect">
            <a:avLst/>
          </a:prstGeom>
        </p:spPr>
        <p:txBody>
          <a:bodyPr anchor="t" rtlCol="false" tIns="0" lIns="0" bIns="0" rIns="0">
            <a:spAutoFit/>
          </a:bodyPr>
          <a:lstStyle/>
          <a:p>
            <a:pPr algn="ctr">
              <a:lnSpc>
                <a:spcPts val="3036"/>
              </a:lnSpc>
            </a:pPr>
            <a:r>
              <a:rPr lang="en-US" b="true" sz="2335" spc="-70">
                <a:solidFill>
                  <a:srgbClr val="FFFFFF"/>
                </a:solidFill>
                <a:latin typeface="Poppins 1 Bold"/>
                <a:ea typeface="Poppins 1 Bold"/>
                <a:cs typeface="Poppins 1 Bold"/>
                <a:sym typeface="Poppins 1 Bold"/>
              </a:rPr>
              <a:t>Use Cryptographic Signatures</a:t>
            </a:r>
          </a:p>
        </p:txBody>
      </p:sp>
      <p:sp>
        <p:nvSpPr>
          <p:cNvPr name="TextBox 32" id="32"/>
          <p:cNvSpPr txBox="true"/>
          <p:nvPr/>
        </p:nvSpPr>
        <p:spPr>
          <a:xfrm rot="0">
            <a:off x="3283485" y="6585941"/>
            <a:ext cx="5278767" cy="1490345"/>
          </a:xfrm>
          <a:prstGeom prst="rect">
            <a:avLst/>
          </a:prstGeom>
        </p:spPr>
        <p:txBody>
          <a:bodyPr anchor="t" rtlCol="false" tIns="0" lIns="0" bIns="0" rIns="0">
            <a:spAutoFit/>
          </a:bodyPr>
          <a:lstStyle/>
          <a:p>
            <a:pPr algn="ctr">
              <a:lnSpc>
                <a:spcPts val="2380"/>
              </a:lnSpc>
            </a:pPr>
            <a:r>
              <a:rPr lang="en-US" sz="1700">
                <a:solidFill>
                  <a:srgbClr val="FFFFFF"/>
                </a:solidFill>
                <a:latin typeface="Poppins 1"/>
                <a:ea typeface="Poppins 1"/>
                <a:cs typeface="Poppins 1"/>
                <a:sym typeface="Poppins 1"/>
              </a:rPr>
              <a:t>Implementing a code signing policy that requires all commits to be signed by whoever is making changes helps verify the identity of the developer and ensures there is no code tampering. </a:t>
            </a:r>
          </a:p>
        </p:txBody>
      </p:sp>
      <p:sp>
        <p:nvSpPr>
          <p:cNvPr name="TextBox 33" id="33"/>
          <p:cNvSpPr txBox="true"/>
          <p:nvPr/>
        </p:nvSpPr>
        <p:spPr>
          <a:xfrm rot="0">
            <a:off x="9897618" y="6585997"/>
            <a:ext cx="5278767" cy="1490345"/>
          </a:xfrm>
          <a:prstGeom prst="rect">
            <a:avLst/>
          </a:prstGeom>
        </p:spPr>
        <p:txBody>
          <a:bodyPr anchor="t" rtlCol="false" tIns="0" lIns="0" bIns="0" rIns="0">
            <a:spAutoFit/>
          </a:bodyPr>
          <a:lstStyle/>
          <a:p>
            <a:pPr algn="ctr">
              <a:lnSpc>
                <a:spcPts val="2380"/>
              </a:lnSpc>
            </a:pPr>
            <a:r>
              <a:rPr lang="en-US" sz="1700">
                <a:solidFill>
                  <a:srgbClr val="FFFFFF"/>
                </a:solidFill>
                <a:latin typeface="Poppins 1"/>
                <a:ea typeface="Poppins 1"/>
                <a:cs typeface="Poppins 1"/>
                <a:sym typeface="Poppins 1"/>
              </a:rPr>
              <a:t>This method involves generating a unique hash of the code changes that are then encrypted with the developer’s private key. This creates a strong defense against potential malicious code injections.  </a:t>
            </a:r>
          </a:p>
        </p:txBody>
      </p:sp>
      <p:sp>
        <p:nvSpPr>
          <p:cNvPr name="Freeform 34" id="34"/>
          <p:cNvSpPr/>
          <p:nvPr/>
        </p:nvSpPr>
        <p:spPr>
          <a:xfrm flipH="false" flipV="false" rot="0">
            <a:off x="5397549" y="4639683"/>
            <a:ext cx="934580" cy="1007633"/>
          </a:xfrm>
          <a:custGeom>
            <a:avLst/>
            <a:gdLst/>
            <a:ahLst/>
            <a:cxnLst/>
            <a:rect r="r" b="b" t="t" l="l"/>
            <a:pathLst>
              <a:path h="1007633" w="934580">
                <a:moveTo>
                  <a:pt x="0" y="0"/>
                </a:moveTo>
                <a:lnTo>
                  <a:pt x="934580" y="0"/>
                </a:lnTo>
                <a:lnTo>
                  <a:pt x="934580" y="1007634"/>
                </a:lnTo>
                <a:lnTo>
                  <a:pt x="0" y="1007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1963828" y="4652997"/>
            <a:ext cx="918666" cy="897613"/>
          </a:xfrm>
          <a:custGeom>
            <a:avLst/>
            <a:gdLst/>
            <a:ahLst/>
            <a:cxnLst/>
            <a:rect r="r" b="b" t="t" l="l"/>
            <a:pathLst>
              <a:path h="897613" w="918666">
                <a:moveTo>
                  <a:pt x="0" y="0"/>
                </a:moveTo>
                <a:lnTo>
                  <a:pt x="918666" y="0"/>
                </a:lnTo>
                <a:lnTo>
                  <a:pt x="918666" y="897613"/>
                </a:lnTo>
                <a:lnTo>
                  <a:pt x="0" y="897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847315" y="3208730"/>
            <a:ext cx="7196416" cy="618442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40611" y="3208730"/>
            <a:ext cx="7196416" cy="6184420"/>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02275" y="3599712"/>
            <a:ext cx="6286496" cy="5402457"/>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31096"/>
            </a:solidFill>
            <a:ln w="47625"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52388" y="373861"/>
            <a:ext cx="7839364" cy="828391"/>
          </a:xfrm>
          <a:prstGeom prst="rect">
            <a:avLst/>
          </a:prstGeom>
        </p:spPr>
        <p:txBody>
          <a:bodyPr anchor="t" rtlCol="false" tIns="0" lIns="0" bIns="0" rIns="0">
            <a:spAutoFit/>
          </a:bodyPr>
          <a:lstStyle/>
          <a:p>
            <a:pPr algn="ctr">
              <a:lnSpc>
                <a:spcPts val="6234"/>
              </a:lnSpc>
            </a:pPr>
            <a:r>
              <a:rPr lang="en-US" sz="5195" b="true">
                <a:solidFill>
                  <a:srgbClr val="431096"/>
                </a:solidFill>
                <a:latin typeface="Poppins 1 Bold"/>
                <a:ea typeface="Poppins 1 Bold"/>
                <a:cs typeface="Poppins 1 Bold"/>
                <a:sym typeface="Poppins 1 Bold"/>
              </a:rPr>
              <a:t>Secrets Management</a:t>
            </a:r>
          </a:p>
        </p:txBody>
      </p:sp>
      <p:sp>
        <p:nvSpPr>
          <p:cNvPr name="TextBox 12" id="12"/>
          <p:cNvSpPr txBox="true"/>
          <p:nvPr/>
        </p:nvSpPr>
        <p:spPr>
          <a:xfrm rot="0">
            <a:off x="3519060" y="1456403"/>
            <a:ext cx="12371231" cy="696796"/>
          </a:xfrm>
          <a:prstGeom prst="rect">
            <a:avLst/>
          </a:prstGeom>
        </p:spPr>
        <p:txBody>
          <a:bodyPr anchor="t" rtlCol="false" tIns="0" lIns="0" bIns="0" rIns="0">
            <a:spAutoFit/>
          </a:bodyPr>
          <a:lstStyle/>
          <a:p>
            <a:pPr algn="ctr">
              <a:lnSpc>
                <a:spcPts val="2774"/>
              </a:lnSpc>
            </a:pPr>
            <a:r>
              <a:rPr lang="en-US" sz="2134">
                <a:solidFill>
                  <a:srgbClr val="000000"/>
                </a:solidFill>
                <a:latin typeface="Poppins 1"/>
                <a:ea typeface="Poppins 1"/>
                <a:cs typeface="Poppins 1"/>
                <a:sym typeface="Poppins 1"/>
              </a:rPr>
              <a:t>By prioritizing effective secret management practices, organizations can protect critical information and reduce the likelihood of data breaches.</a:t>
            </a:r>
          </a:p>
        </p:txBody>
      </p:sp>
      <p:grpSp>
        <p:nvGrpSpPr>
          <p:cNvPr name="Group 13" id="13"/>
          <p:cNvGrpSpPr/>
          <p:nvPr/>
        </p:nvGrpSpPr>
        <p:grpSpPr>
          <a:xfrm rot="0">
            <a:off x="10396723" y="3599712"/>
            <a:ext cx="6286496" cy="5402457"/>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31096"/>
            </a:solidFill>
            <a:ln w="47625" cap="sq">
              <a:solidFill>
                <a:srgbClr val="FFFFFF"/>
              </a:solidFill>
              <a:prstDash val="solid"/>
              <a:miter/>
            </a:ln>
          </p:spPr>
        </p:sp>
        <p:sp>
          <p:nvSpPr>
            <p:cNvPr name="TextBox 15" id="1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302570" y="4232513"/>
            <a:ext cx="4285906" cy="864536"/>
          </a:xfrm>
          <a:prstGeom prst="rect">
            <a:avLst/>
          </a:prstGeom>
        </p:spPr>
        <p:txBody>
          <a:bodyPr anchor="t" rtlCol="false" tIns="0" lIns="0" bIns="0" rIns="0">
            <a:spAutoFit/>
          </a:bodyPr>
          <a:lstStyle/>
          <a:p>
            <a:pPr algn="ctr">
              <a:lnSpc>
                <a:spcPts val="3347"/>
              </a:lnSpc>
            </a:pPr>
            <a:r>
              <a:rPr lang="en-US" b="true" sz="2962" spc="-88">
                <a:solidFill>
                  <a:srgbClr val="FFFFFF"/>
                </a:solidFill>
                <a:latin typeface="Poppins 1 Bold"/>
                <a:ea typeface="Poppins 1 Bold"/>
                <a:cs typeface="Poppins 1 Bold"/>
                <a:sym typeface="Poppins 1 Bold"/>
              </a:rPr>
              <a:t>Store Sensitive Date Securely</a:t>
            </a:r>
          </a:p>
        </p:txBody>
      </p:sp>
      <p:sp>
        <p:nvSpPr>
          <p:cNvPr name="TextBox 17" id="17"/>
          <p:cNvSpPr txBox="true"/>
          <p:nvPr/>
        </p:nvSpPr>
        <p:spPr>
          <a:xfrm rot="0">
            <a:off x="11634309" y="4150106"/>
            <a:ext cx="3900882" cy="864536"/>
          </a:xfrm>
          <a:prstGeom prst="rect">
            <a:avLst/>
          </a:prstGeom>
        </p:spPr>
        <p:txBody>
          <a:bodyPr anchor="t" rtlCol="false" tIns="0" lIns="0" bIns="0" rIns="0">
            <a:spAutoFit/>
          </a:bodyPr>
          <a:lstStyle/>
          <a:p>
            <a:pPr algn="ctr">
              <a:lnSpc>
                <a:spcPts val="3347"/>
              </a:lnSpc>
            </a:pPr>
            <a:r>
              <a:rPr lang="en-US" b="true" sz="2962" spc="-88">
                <a:solidFill>
                  <a:srgbClr val="FFFFFF"/>
                </a:solidFill>
                <a:latin typeface="Poppins 1 Bold"/>
                <a:ea typeface="Poppins 1 Bold"/>
                <a:cs typeface="Poppins 1 Bold"/>
                <a:sym typeface="Poppins 1 Bold"/>
              </a:rPr>
              <a:t>Use Secrets Management Tools</a:t>
            </a:r>
          </a:p>
        </p:txBody>
      </p:sp>
      <p:grpSp>
        <p:nvGrpSpPr>
          <p:cNvPr name="Group 18" id="18"/>
          <p:cNvGrpSpPr/>
          <p:nvPr/>
        </p:nvGrpSpPr>
        <p:grpSpPr>
          <a:xfrm rot="1818284">
            <a:off x="-1286878" y="-6743169"/>
            <a:ext cx="3194203" cy="9961116"/>
            <a:chOff x="0" y="0"/>
            <a:chExt cx="841272" cy="2623504"/>
          </a:xfrm>
        </p:grpSpPr>
        <p:sp>
          <p:nvSpPr>
            <p:cNvPr name="Freeform 19" id="19"/>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20" id="20"/>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1818284">
            <a:off x="-1761361" y="-80845"/>
            <a:ext cx="274711" cy="11053763"/>
            <a:chOff x="0" y="0"/>
            <a:chExt cx="72352" cy="2911279"/>
          </a:xfrm>
        </p:grpSpPr>
        <p:sp>
          <p:nvSpPr>
            <p:cNvPr name="Freeform 22" id="22"/>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23" id="23"/>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1817999">
            <a:off x="15481055" y="-11302660"/>
            <a:ext cx="2883936" cy="16029749"/>
            <a:chOff x="0" y="0"/>
            <a:chExt cx="759555" cy="4221827"/>
          </a:xfrm>
        </p:grpSpPr>
        <p:sp>
          <p:nvSpPr>
            <p:cNvPr name="Freeform 25" id="25"/>
            <p:cNvSpPr/>
            <p:nvPr/>
          </p:nvSpPr>
          <p:spPr>
            <a:xfrm flipH="false" flipV="false" rot="0">
              <a:off x="0" y="0"/>
              <a:ext cx="759555" cy="4221827"/>
            </a:xfrm>
            <a:custGeom>
              <a:avLst/>
              <a:gdLst/>
              <a:ahLst/>
              <a:cxnLst/>
              <a:rect r="r" b="b" t="t" l="l"/>
              <a:pathLst>
                <a:path h="4221827" w="759555">
                  <a:moveTo>
                    <a:pt x="0" y="0"/>
                  </a:moveTo>
                  <a:lnTo>
                    <a:pt x="759555" y="0"/>
                  </a:lnTo>
                  <a:lnTo>
                    <a:pt x="759555"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26" id="26"/>
            <p:cNvSpPr txBox="true"/>
            <p:nvPr/>
          </p:nvSpPr>
          <p:spPr>
            <a:xfrm>
              <a:off x="0" y="-57150"/>
              <a:ext cx="759555" cy="427897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1788309">
            <a:off x="19785352" y="-52135"/>
            <a:ext cx="274711" cy="11053763"/>
            <a:chOff x="0" y="0"/>
            <a:chExt cx="72352" cy="2911279"/>
          </a:xfrm>
        </p:grpSpPr>
        <p:sp>
          <p:nvSpPr>
            <p:cNvPr name="Freeform 28" id="28"/>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29" id="29"/>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3302570" y="5505996"/>
            <a:ext cx="4403876" cy="2099159"/>
          </a:xfrm>
          <a:prstGeom prst="rect">
            <a:avLst/>
          </a:prstGeom>
        </p:spPr>
        <p:txBody>
          <a:bodyPr anchor="t" rtlCol="false" tIns="0" lIns="0" bIns="0" rIns="0">
            <a:spAutoFit/>
          </a:bodyPr>
          <a:lstStyle/>
          <a:p>
            <a:pPr algn="ctr">
              <a:lnSpc>
                <a:spcPts val="2771"/>
              </a:lnSpc>
            </a:pPr>
            <a:r>
              <a:rPr lang="en-US" sz="2132">
                <a:solidFill>
                  <a:srgbClr val="FFFFFF"/>
                </a:solidFill>
                <a:latin typeface="Poppins 1"/>
                <a:ea typeface="Poppins 1"/>
                <a:cs typeface="Poppins 1"/>
                <a:sym typeface="Poppins 1"/>
              </a:rPr>
              <a:t>Keep sensitive information such as API keys, passwords, and access tokens separate from the source code. This mitigates the risk of exposure if a breach were to occur.</a:t>
            </a:r>
          </a:p>
        </p:txBody>
      </p:sp>
      <p:sp>
        <p:nvSpPr>
          <p:cNvPr name="TextBox 31" id="31"/>
          <p:cNvSpPr txBox="true"/>
          <p:nvPr/>
        </p:nvSpPr>
        <p:spPr>
          <a:xfrm rot="0">
            <a:off x="11234430" y="5562282"/>
            <a:ext cx="4700640" cy="1782117"/>
          </a:xfrm>
          <a:prstGeom prst="rect">
            <a:avLst/>
          </a:prstGeom>
        </p:spPr>
        <p:txBody>
          <a:bodyPr anchor="t" rtlCol="false" tIns="0" lIns="0" bIns="0" rIns="0">
            <a:spAutoFit/>
          </a:bodyPr>
          <a:lstStyle/>
          <a:p>
            <a:pPr algn="ctr">
              <a:lnSpc>
                <a:spcPts val="2828"/>
              </a:lnSpc>
            </a:pPr>
            <a:r>
              <a:rPr lang="en-US" sz="2175">
                <a:solidFill>
                  <a:srgbClr val="FFFFFF"/>
                </a:solidFill>
                <a:latin typeface="Poppins 1"/>
                <a:ea typeface="Poppins 1"/>
                <a:cs typeface="Poppins 1"/>
                <a:sym typeface="Poppins 1"/>
              </a:rPr>
              <a:t>Implement tools designed to store, manage, and retrieve sensitive information. These tools offer features like encryption, access control, and audit logs.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028700" y="3736788"/>
            <a:ext cx="2534725" cy="217828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C405B7">
                    <a:alpha val="100000"/>
                  </a:srgbClr>
                </a:gs>
                <a:gs pos="50000">
                  <a:srgbClr val="054CC4">
                    <a:alpha val="100000"/>
                  </a:srgbClr>
                </a:gs>
                <a:gs pos="100000">
                  <a:srgbClr val="51048D">
                    <a:alpha val="100000"/>
                  </a:srgbClr>
                </a:gs>
              </a:gsLst>
              <a:lin ang="0"/>
            </a:gra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724575" y="3736788"/>
            <a:ext cx="2534725" cy="2178280"/>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6704354"/>
            <a:ext cx="2534725" cy="2178280"/>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C405B7">
                    <a:alpha val="100000"/>
                  </a:srgbClr>
                </a:gs>
                <a:gs pos="50000">
                  <a:srgbClr val="054CC4">
                    <a:alpha val="100000"/>
                  </a:srgbClr>
                </a:gs>
                <a:gs pos="100000">
                  <a:srgbClr val="51048D">
                    <a:alpha val="100000"/>
                  </a:srgbClr>
                </a:gs>
              </a:gsLst>
              <a:lin ang="0"/>
            </a:gradFill>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724575" y="6704354"/>
            <a:ext cx="2534725" cy="2178280"/>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3" id="13"/>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905494" y="3609969"/>
            <a:ext cx="6995508" cy="2431917"/>
            <a:chOff x="0" y="0"/>
            <a:chExt cx="2009263" cy="698500"/>
          </a:xfrm>
        </p:grpSpPr>
        <p:sp>
          <p:nvSpPr>
            <p:cNvPr name="Freeform 15" id="15"/>
            <p:cNvSpPr/>
            <p:nvPr/>
          </p:nvSpPr>
          <p:spPr>
            <a:xfrm flipH="false" flipV="false" rot="0">
              <a:off x="0" y="0"/>
              <a:ext cx="2009263" cy="698500"/>
            </a:xfrm>
            <a:custGeom>
              <a:avLst/>
              <a:gdLst/>
              <a:ahLst/>
              <a:cxnLst/>
              <a:rect r="r" b="b" t="t" l="l"/>
              <a:pathLst>
                <a:path h="698500" w="2009263">
                  <a:moveTo>
                    <a:pt x="2009263" y="349250"/>
                  </a:moveTo>
                  <a:lnTo>
                    <a:pt x="1806063" y="698500"/>
                  </a:lnTo>
                  <a:lnTo>
                    <a:pt x="203200" y="698500"/>
                  </a:lnTo>
                  <a:lnTo>
                    <a:pt x="0" y="349250"/>
                  </a:lnTo>
                  <a:lnTo>
                    <a:pt x="203200" y="0"/>
                  </a:lnTo>
                  <a:lnTo>
                    <a:pt x="1806063" y="0"/>
                  </a:lnTo>
                  <a:lnTo>
                    <a:pt x="2009263" y="349250"/>
                  </a:lnTo>
                  <a:close/>
                </a:path>
              </a:pathLst>
            </a:custGeom>
            <a:solidFill>
              <a:srgbClr val="431096"/>
            </a:solidFill>
          </p:spPr>
        </p:sp>
        <p:sp>
          <p:nvSpPr>
            <p:cNvPr name="TextBox 16" id="16"/>
            <p:cNvSpPr txBox="true"/>
            <p:nvPr/>
          </p:nvSpPr>
          <p:spPr>
            <a:xfrm>
              <a:off x="114300" y="-57150"/>
              <a:ext cx="1780663" cy="7556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386998" y="3609969"/>
            <a:ext cx="6995508" cy="2431917"/>
            <a:chOff x="0" y="0"/>
            <a:chExt cx="2009263" cy="698500"/>
          </a:xfrm>
        </p:grpSpPr>
        <p:sp>
          <p:nvSpPr>
            <p:cNvPr name="Freeform 18" id="18"/>
            <p:cNvSpPr/>
            <p:nvPr/>
          </p:nvSpPr>
          <p:spPr>
            <a:xfrm flipH="false" flipV="false" rot="0">
              <a:off x="0" y="0"/>
              <a:ext cx="2009263" cy="698500"/>
            </a:xfrm>
            <a:custGeom>
              <a:avLst/>
              <a:gdLst/>
              <a:ahLst/>
              <a:cxnLst/>
              <a:rect r="r" b="b" t="t" l="l"/>
              <a:pathLst>
                <a:path h="698500" w="2009263">
                  <a:moveTo>
                    <a:pt x="2009263" y="349250"/>
                  </a:moveTo>
                  <a:lnTo>
                    <a:pt x="1806063" y="698500"/>
                  </a:lnTo>
                  <a:lnTo>
                    <a:pt x="203200" y="698500"/>
                  </a:lnTo>
                  <a:lnTo>
                    <a:pt x="0" y="349250"/>
                  </a:lnTo>
                  <a:lnTo>
                    <a:pt x="203200" y="0"/>
                  </a:lnTo>
                  <a:lnTo>
                    <a:pt x="1806063" y="0"/>
                  </a:lnTo>
                  <a:lnTo>
                    <a:pt x="2009263" y="349250"/>
                  </a:lnTo>
                  <a:close/>
                </a:path>
              </a:pathLst>
            </a:custGeom>
            <a:solidFill>
              <a:srgbClr val="431096"/>
            </a:solidFill>
          </p:spPr>
        </p:sp>
        <p:sp>
          <p:nvSpPr>
            <p:cNvPr name="TextBox 19" id="19"/>
            <p:cNvSpPr txBox="true"/>
            <p:nvPr/>
          </p:nvSpPr>
          <p:spPr>
            <a:xfrm>
              <a:off x="114300" y="-57150"/>
              <a:ext cx="1780663" cy="7556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905494" y="6577535"/>
            <a:ext cx="6995508" cy="2431917"/>
            <a:chOff x="0" y="0"/>
            <a:chExt cx="2009263" cy="698500"/>
          </a:xfrm>
        </p:grpSpPr>
        <p:sp>
          <p:nvSpPr>
            <p:cNvPr name="Freeform 21" id="21"/>
            <p:cNvSpPr/>
            <p:nvPr/>
          </p:nvSpPr>
          <p:spPr>
            <a:xfrm flipH="false" flipV="false" rot="0">
              <a:off x="0" y="0"/>
              <a:ext cx="2009263" cy="698500"/>
            </a:xfrm>
            <a:custGeom>
              <a:avLst/>
              <a:gdLst/>
              <a:ahLst/>
              <a:cxnLst/>
              <a:rect r="r" b="b" t="t" l="l"/>
              <a:pathLst>
                <a:path h="698500" w="2009263">
                  <a:moveTo>
                    <a:pt x="2009263" y="349250"/>
                  </a:moveTo>
                  <a:lnTo>
                    <a:pt x="1806063" y="698500"/>
                  </a:lnTo>
                  <a:lnTo>
                    <a:pt x="203200" y="698500"/>
                  </a:lnTo>
                  <a:lnTo>
                    <a:pt x="0" y="349250"/>
                  </a:lnTo>
                  <a:lnTo>
                    <a:pt x="203200" y="0"/>
                  </a:lnTo>
                  <a:lnTo>
                    <a:pt x="1806063" y="0"/>
                  </a:lnTo>
                  <a:lnTo>
                    <a:pt x="2009263" y="349250"/>
                  </a:lnTo>
                  <a:close/>
                </a:path>
              </a:pathLst>
            </a:custGeom>
            <a:solidFill>
              <a:srgbClr val="431096"/>
            </a:solidFill>
          </p:spPr>
        </p:sp>
        <p:sp>
          <p:nvSpPr>
            <p:cNvPr name="TextBox 22" id="22"/>
            <p:cNvSpPr txBox="true"/>
            <p:nvPr/>
          </p:nvSpPr>
          <p:spPr>
            <a:xfrm>
              <a:off x="114300" y="-57150"/>
              <a:ext cx="1780663" cy="7556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386998" y="6577535"/>
            <a:ext cx="6995508" cy="2431917"/>
            <a:chOff x="0" y="0"/>
            <a:chExt cx="2009263" cy="698500"/>
          </a:xfrm>
        </p:grpSpPr>
        <p:sp>
          <p:nvSpPr>
            <p:cNvPr name="Freeform 24" id="24"/>
            <p:cNvSpPr/>
            <p:nvPr/>
          </p:nvSpPr>
          <p:spPr>
            <a:xfrm flipH="false" flipV="false" rot="0">
              <a:off x="0" y="0"/>
              <a:ext cx="2009263" cy="698500"/>
            </a:xfrm>
            <a:custGeom>
              <a:avLst/>
              <a:gdLst/>
              <a:ahLst/>
              <a:cxnLst/>
              <a:rect r="r" b="b" t="t" l="l"/>
              <a:pathLst>
                <a:path h="698500" w="2009263">
                  <a:moveTo>
                    <a:pt x="2009263" y="349250"/>
                  </a:moveTo>
                  <a:lnTo>
                    <a:pt x="1806063" y="698500"/>
                  </a:lnTo>
                  <a:lnTo>
                    <a:pt x="203200" y="698500"/>
                  </a:lnTo>
                  <a:lnTo>
                    <a:pt x="0" y="349250"/>
                  </a:lnTo>
                  <a:lnTo>
                    <a:pt x="203200" y="0"/>
                  </a:lnTo>
                  <a:lnTo>
                    <a:pt x="1806063" y="0"/>
                  </a:lnTo>
                  <a:lnTo>
                    <a:pt x="2009263" y="349250"/>
                  </a:lnTo>
                  <a:close/>
                </a:path>
              </a:pathLst>
            </a:custGeom>
            <a:solidFill>
              <a:srgbClr val="431096"/>
            </a:solidFill>
          </p:spPr>
        </p:sp>
        <p:sp>
          <p:nvSpPr>
            <p:cNvPr name="TextBox 25" id="25"/>
            <p:cNvSpPr txBox="true"/>
            <p:nvPr/>
          </p:nvSpPr>
          <p:spPr>
            <a:xfrm>
              <a:off x="114300" y="-57150"/>
              <a:ext cx="1780663" cy="75565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405994" y="412193"/>
            <a:ext cx="10166839" cy="788289"/>
          </a:xfrm>
          <a:prstGeom prst="rect">
            <a:avLst/>
          </a:prstGeom>
        </p:spPr>
        <p:txBody>
          <a:bodyPr anchor="t" rtlCol="false" tIns="0" lIns="0" bIns="0" rIns="0">
            <a:spAutoFit/>
          </a:bodyPr>
          <a:lstStyle/>
          <a:p>
            <a:pPr algn="ctr">
              <a:lnSpc>
                <a:spcPts val="5762"/>
              </a:lnSpc>
            </a:pPr>
            <a:r>
              <a:rPr lang="en-US" sz="5099" b="true">
                <a:solidFill>
                  <a:srgbClr val="431096"/>
                </a:solidFill>
                <a:latin typeface="Poppins 1 Bold"/>
                <a:ea typeface="Poppins 1 Bold"/>
                <a:cs typeface="Poppins 1 Bold"/>
                <a:sym typeface="Poppins 1 Bold"/>
              </a:rPr>
              <a:t>Tools for Source Code Security</a:t>
            </a:r>
          </a:p>
        </p:txBody>
      </p:sp>
      <p:sp>
        <p:nvSpPr>
          <p:cNvPr name="Freeform 27" id="27"/>
          <p:cNvSpPr/>
          <p:nvPr/>
        </p:nvSpPr>
        <p:spPr>
          <a:xfrm flipH="false" flipV="false" rot="0">
            <a:off x="1238250" y="3925218"/>
            <a:ext cx="2115625" cy="1832661"/>
          </a:xfrm>
          <a:custGeom>
            <a:avLst/>
            <a:gdLst/>
            <a:ahLst/>
            <a:cxnLst/>
            <a:rect r="r" b="b" t="t" l="l"/>
            <a:pathLst>
              <a:path h="1832661" w="2115625">
                <a:moveTo>
                  <a:pt x="0" y="0"/>
                </a:moveTo>
                <a:lnTo>
                  <a:pt x="2115625" y="0"/>
                </a:lnTo>
                <a:lnTo>
                  <a:pt x="2115625" y="1832660"/>
                </a:lnTo>
                <a:lnTo>
                  <a:pt x="0" y="1832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4927502" y="3903860"/>
            <a:ext cx="2128871" cy="1844135"/>
          </a:xfrm>
          <a:custGeom>
            <a:avLst/>
            <a:gdLst/>
            <a:ahLst/>
            <a:cxnLst/>
            <a:rect r="r" b="b" t="t" l="l"/>
            <a:pathLst>
              <a:path h="1844135" w="2128871">
                <a:moveTo>
                  <a:pt x="0" y="0"/>
                </a:moveTo>
                <a:lnTo>
                  <a:pt x="2128871" y="0"/>
                </a:lnTo>
                <a:lnTo>
                  <a:pt x="2128871" y="1844135"/>
                </a:lnTo>
                <a:lnTo>
                  <a:pt x="0" y="1844135"/>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238250" y="6886845"/>
            <a:ext cx="2115625" cy="1832661"/>
          </a:xfrm>
          <a:custGeom>
            <a:avLst/>
            <a:gdLst/>
            <a:ahLst/>
            <a:cxnLst/>
            <a:rect r="r" b="b" t="t" l="l"/>
            <a:pathLst>
              <a:path h="1832661" w="2115625">
                <a:moveTo>
                  <a:pt x="0" y="0"/>
                </a:moveTo>
                <a:lnTo>
                  <a:pt x="2115625" y="0"/>
                </a:lnTo>
                <a:lnTo>
                  <a:pt x="2115625" y="1832660"/>
                </a:lnTo>
                <a:lnTo>
                  <a:pt x="0" y="1832660"/>
                </a:lnTo>
                <a:lnTo>
                  <a:pt x="0" y="0"/>
                </a:lnTo>
                <a:close/>
              </a:path>
            </a:pathLst>
          </a:custGeom>
          <a:blipFill>
            <a:blip r:embed="rId2">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4963099" y="6896525"/>
            <a:ext cx="2093274" cy="1813299"/>
          </a:xfrm>
          <a:custGeom>
            <a:avLst/>
            <a:gdLst/>
            <a:ahLst/>
            <a:cxnLst/>
            <a:rect r="r" b="b" t="t" l="l"/>
            <a:pathLst>
              <a:path h="1813299" w="2093274">
                <a:moveTo>
                  <a:pt x="0" y="0"/>
                </a:moveTo>
                <a:lnTo>
                  <a:pt x="2093274" y="0"/>
                </a:lnTo>
                <a:lnTo>
                  <a:pt x="2093274" y="1813299"/>
                </a:lnTo>
                <a:lnTo>
                  <a:pt x="0" y="1813299"/>
                </a:lnTo>
                <a:lnTo>
                  <a:pt x="0" y="0"/>
                </a:lnTo>
                <a:close/>
              </a:path>
            </a:pathLst>
          </a:custGeom>
          <a:blipFill>
            <a:blip r:embed="rId2">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2786063" y="1320579"/>
            <a:ext cx="13001453" cy="1049693"/>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Poppins 1"/>
                <a:ea typeface="Poppins 1"/>
                <a:cs typeface="Poppins 1"/>
                <a:sym typeface="Poppins 1"/>
              </a:rPr>
              <a:t>Implementing tools and solutions to help with source code security can help organizations have a robust security framework for their source code.  The four specialized tools can help reduce the risk of vulnerabilities in repositories. </a:t>
            </a:r>
          </a:p>
        </p:txBody>
      </p:sp>
      <p:sp>
        <p:nvSpPr>
          <p:cNvPr name="TextBox 32" id="32"/>
          <p:cNvSpPr txBox="true"/>
          <p:nvPr/>
        </p:nvSpPr>
        <p:spPr>
          <a:xfrm rot="0">
            <a:off x="3015682" y="3894335"/>
            <a:ext cx="5337576" cy="282647"/>
          </a:xfrm>
          <a:prstGeom prst="rect">
            <a:avLst/>
          </a:prstGeom>
        </p:spPr>
        <p:txBody>
          <a:bodyPr anchor="t" rtlCol="false" tIns="0" lIns="0" bIns="0" rIns="0">
            <a:spAutoFit/>
          </a:bodyPr>
          <a:lstStyle/>
          <a:p>
            <a:pPr algn="ctr">
              <a:lnSpc>
                <a:spcPts val="2026"/>
              </a:lnSpc>
            </a:pPr>
            <a:r>
              <a:rPr lang="en-US" sz="1793" b="true">
                <a:solidFill>
                  <a:srgbClr val="FFFFFF"/>
                </a:solidFill>
                <a:latin typeface="Poppins 1 Bold"/>
                <a:ea typeface="Poppins 1 Bold"/>
                <a:cs typeface="Poppins 1 Bold"/>
                <a:sym typeface="Poppins 1 Bold"/>
              </a:rPr>
              <a:t>Static Application Security Testing Tools</a:t>
            </a:r>
          </a:p>
        </p:txBody>
      </p:sp>
      <p:sp>
        <p:nvSpPr>
          <p:cNvPr name="TextBox 33" id="33"/>
          <p:cNvSpPr txBox="true"/>
          <p:nvPr/>
        </p:nvSpPr>
        <p:spPr>
          <a:xfrm rot="0">
            <a:off x="3353875" y="4334152"/>
            <a:ext cx="4661190" cy="1111885"/>
          </a:xfrm>
          <a:prstGeom prst="rect">
            <a:avLst/>
          </a:prstGeom>
        </p:spPr>
        <p:txBody>
          <a:bodyPr anchor="t" rtlCol="false" tIns="0" lIns="0" bIns="0" rIns="0">
            <a:spAutoFit/>
          </a:bodyPr>
          <a:lstStyle/>
          <a:p>
            <a:pPr algn="ctr">
              <a:lnSpc>
                <a:spcPts val="2240"/>
              </a:lnSpc>
            </a:pPr>
            <a:r>
              <a:rPr lang="en-US" sz="1600">
                <a:solidFill>
                  <a:srgbClr val="FFFFFF"/>
                </a:solidFill>
                <a:latin typeface="Poppins 1"/>
                <a:ea typeface="Poppins 1"/>
                <a:cs typeface="Poppins 1"/>
                <a:sym typeface="Poppins 1"/>
              </a:rPr>
              <a:t>SAST tools analyze source code for vulnerabilities without executing a program. Tools like Checkmarx or Fortify can identify code flaws early.</a:t>
            </a:r>
          </a:p>
        </p:txBody>
      </p:sp>
      <p:sp>
        <p:nvSpPr>
          <p:cNvPr name="Freeform 34" id="34"/>
          <p:cNvSpPr/>
          <p:nvPr/>
        </p:nvSpPr>
        <p:spPr>
          <a:xfrm flipH="false" flipV="false" rot="0">
            <a:off x="1647244" y="4177108"/>
            <a:ext cx="1297638" cy="1297638"/>
          </a:xfrm>
          <a:custGeom>
            <a:avLst/>
            <a:gdLst/>
            <a:ahLst/>
            <a:cxnLst/>
            <a:rect r="r" b="b" t="t" l="l"/>
            <a:pathLst>
              <a:path h="1297638" w="1297638">
                <a:moveTo>
                  <a:pt x="0" y="0"/>
                </a:moveTo>
                <a:lnTo>
                  <a:pt x="1297638" y="0"/>
                </a:lnTo>
                <a:lnTo>
                  <a:pt x="1297638" y="1297638"/>
                </a:lnTo>
                <a:lnTo>
                  <a:pt x="0" y="1297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15424013" y="4356100"/>
            <a:ext cx="1135848" cy="939656"/>
          </a:xfrm>
          <a:custGeom>
            <a:avLst/>
            <a:gdLst/>
            <a:ahLst/>
            <a:cxnLst/>
            <a:rect r="r" b="b" t="t" l="l"/>
            <a:pathLst>
              <a:path h="939656" w="1135848">
                <a:moveTo>
                  <a:pt x="0" y="0"/>
                </a:moveTo>
                <a:lnTo>
                  <a:pt x="1135848" y="0"/>
                </a:lnTo>
                <a:lnTo>
                  <a:pt x="1135848" y="939655"/>
                </a:lnTo>
                <a:lnTo>
                  <a:pt x="0" y="9396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0">
            <a:off x="1806063" y="7323666"/>
            <a:ext cx="980000" cy="946925"/>
          </a:xfrm>
          <a:custGeom>
            <a:avLst/>
            <a:gdLst/>
            <a:ahLst/>
            <a:cxnLst/>
            <a:rect r="r" b="b" t="t" l="l"/>
            <a:pathLst>
              <a:path h="946925" w="980000">
                <a:moveTo>
                  <a:pt x="0" y="0"/>
                </a:moveTo>
                <a:lnTo>
                  <a:pt x="980000" y="0"/>
                </a:lnTo>
                <a:lnTo>
                  <a:pt x="980000" y="946925"/>
                </a:lnTo>
                <a:lnTo>
                  <a:pt x="0" y="9469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0">
            <a:off x="15424013" y="7199320"/>
            <a:ext cx="1135848" cy="1084218"/>
          </a:xfrm>
          <a:custGeom>
            <a:avLst/>
            <a:gdLst/>
            <a:ahLst/>
            <a:cxnLst/>
            <a:rect r="r" b="b" t="t" l="l"/>
            <a:pathLst>
              <a:path h="1084218" w="1135848">
                <a:moveTo>
                  <a:pt x="0" y="0"/>
                </a:moveTo>
                <a:lnTo>
                  <a:pt x="1135848" y="0"/>
                </a:lnTo>
                <a:lnTo>
                  <a:pt x="1135848" y="1084218"/>
                </a:lnTo>
                <a:lnTo>
                  <a:pt x="0" y="10842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8" id="38"/>
          <p:cNvGrpSpPr/>
          <p:nvPr/>
        </p:nvGrpSpPr>
        <p:grpSpPr>
          <a:xfrm rot="1818284">
            <a:off x="-1286878" y="-6743169"/>
            <a:ext cx="3194203" cy="9961116"/>
            <a:chOff x="0" y="0"/>
            <a:chExt cx="841272" cy="2623504"/>
          </a:xfrm>
        </p:grpSpPr>
        <p:sp>
          <p:nvSpPr>
            <p:cNvPr name="Freeform 39" id="39"/>
            <p:cNvSpPr/>
            <p:nvPr/>
          </p:nvSpPr>
          <p:spPr>
            <a:xfrm flipH="false" flipV="false" rot="0">
              <a:off x="0" y="0"/>
              <a:ext cx="841272" cy="2623504"/>
            </a:xfrm>
            <a:custGeom>
              <a:avLst/>
              <a:gdLst/>
              <a:ahLst/>
              <a:cxnLst/>
              <a:rect r="r" b="b" t="t" l="l"/>
              <a:pathLst>
                <a:path h="2623504" w="841272">
                  <a:moveTo>
                    <a:pt x="0" y="0"/>
                  </a:moveTo>
                  <a:lnTo>
                    <a:pt x="841272" y="0"/>
                  </a:lnTo>
                  <a:lnTo>
                    <a:pt x="841272" y="2623504"/>
                  </a:lnTo>
                  <a:lnTo>
                    <a:pt x="0" y="2623504"/>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0" id="40"/>
            <p:cNvSpPr txBox="true"/>
            <p:nvPr/>
          </p:nvSpPr>
          <p:spPr>
            <a:xfrm>
              <a:off x="0" y="-57150"/>
              <a:ext cx="841272" cy="2680654"/>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1818284">
            <a:off x="-1761361" y="-80845"/>
            <a:ext cx="274711" cy="11053763"/>
            <a:chOff x="0" y="0"/>
            <a:chExt cx="72352" cy="2911279"/>
          </a:xfrm>
        </p:grpSpPr>
        <p:sp>
          <p:nvSpPr>
            <p:cNvPr name="Freeform 42" id="42"/>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43" id="43"/>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1817999">
            <a:off x="15481055" y="-11302660"/>
            <a:ext cx="2883936" cy="16029749"/>
            <a:chOff x="0" y="0"/>
            <a:chExt cx="759555" cy="4221827"/>
          </a:xfrm>
        </p:grpSpPr>
        <p:sp>
          <p:nvSpPr>
            <p:cNvPr name="Freeform 45" id="45"/>
            <p:cNvSpPr/>
            <p:nvPr/>
          </p:nvSpPr>
          <p:spPr>
            <a:xfrm flipH="false" flipV="false" rot="0">
              <a:off x="0" y="0"/>
              <a:ext cx="759555" cy="4221827"/>
            </a:xfrm>
            <a:custGeom>
              <a:avLst/>
              <a:gdLst/>
              <a:ahLst/>
              <a:cxnLst/>
              <a:rect r="r" b="b" t="t" l="l"/>
              <a:pathLst>
                <a:path h="4221827" w="759555">
                  <a:moveTo>
                    <a:pt x="0" y="0"/>
                  </a:moveTo>
                  <a:lnTo>
                    <a:pt x="759555" y="0"/>
                  </a:lnTo>
                  <a:lnTo>
                    <a:pt x="759555"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46" id="46"/>
            <p:cNvSpPr txBox="true"/>
            <p:nvPr/>
          </p:nvSpPr>
          <p:spPr>
            <a:xfrm>
              <a:off x="0" y="-57150"/>
              <a:ext cx="759555" cy="4278977"/>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1788309">
            <a:off x="19785352" y="-52135"/>
            <a:ext cx="274711" cy="11053763"/>
            <a:chOff x="0" y="0"/>
            <a:chExt cx="72352" cy="2911279"/>
          </a:xfrm>
        </p:grpSpPr>
        <p:sp>
          <p:nvSpPr>
            <p:cNvPr name="Freeform 48" id="48"/>
            <p:cNvSpPr/>
            <p:nvPr/>
          </p:nvSpPr>
          <p:spPr>
            <a:xfrm flipH="false" flipV="false" rot="0">
              <a:off x="0" y="0"/>
              <a:ext cx="72352" cy="2911279"/>
            </a:xfrm>
            <a:custGeom>
              <a:avLst/>
              <a:gdLst/>
              <a:ahLst/>
              <a:cxnLst/>
              <a:rect r="r" b="b" t="t" l="l"/>
              <a:pathLst>
                <a:path h="2911279" w="72352">
                  <a:moveTo>
                    <a:pt x="0" y="0"/>
                  </a:moveTo>
                  <a:lnTo>
                    <a:pt x="72352" y="0"/>
                  </a:lnTo>
                  <a:lnTo>
                    <a:pt x="72352" y="2911279"/>
                  </a:lnTo>
                  <a:lnTo>
                    <a:pt x="0" y="2911279"/>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49" id="49"/>
            <p:cNvSpPr txBox="true"/>
            <p:nvPr/>
          </p:nvSpPr>
          <p:spPr>
            <a:xfrm>
              <a:off x="0" y="-57150"/>
              <a:ext cx="72352" cy="2968429"/>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3169691" y="6752234"/>
            <a:ext cx="5337576" cy="282647"/>
          </a:xfrm>
          <a:prstGeom prst="rect">
            <a:avLst/>
          </a:prstGeom>
        </p:spPr>
        <p:txBody>
          <a:bodyPr anchor="t" rtlCol="false" tIns="0" lIns="0" bIns="0" rIns="0">
            <a:spAutoFit/>
          </a:bodyPr>
          <a:lstStyle/>
          <a:p>
            <a:pPr algn="ctr">
              <a:lnSpc>
                <a:spcPts val="2026"/>
              </a:lnSpc>
            </a:pPr>
            <a:r>
              <a:rPr lang="en-US" sz="1793" b="true">
                <a:solidFill>
                  <a:srgbClr val="FFFFFF"/>
                </a:solidFill>
                <a:latin typeface="Poppins 1 Bold"/>
                <a:ea typeface="Poppins 1 Bold"/>
                <a:cs typeface="Poppins 1 Bold"/>
                <a:sym typeface="Poppins 1 Bold"/>
              </a:rPr>
              <a:t>Software Composition Analysis Tools</a:t>
            </a:r>
          </a:p>
        </p:txBody>
      </p:sp>
      <p:sp>
        <p:nvSpPr>
          <p:cNvPr name="TextBox 51" id="51"/>
          <p:cNvSpPr txBox="true"/>
          <p:nvPr/>
        </p:nvSpPr>
        <p:spPr>
          <a:xfrm rot="0">
            <a:off x="3439236" y="7151695"/>
            <a:ext cx="4661190" cy="1664335"/>
          </a:xfrm>
          <a:prstGeom prst="rect">
            <a:avLst/>
          </a:prstGeom>
        </p:spPr>
        <p:txBody>
          <a:bodyPr anchor="t" rtlCol="false" tIns="0" lIns="0" bIns="0" rIns="0">
            <a:spAutoFit/>
          </a:bodyPr>
          <a:lstStyle/>
          <a:p>
            <a:pPr algn="ctr">
              <a:lnSpc>
                <a:spcPts val="2240"/>
              </a:lnSpc>
            </a:pPr>
            <a:r>
              <a:rPr lang="en-US" sz="1600">
                <a:solidFill>
                  <a:srgbClr val="FFFFFF"/>
                </a:solidFill>
                <a:latin typeface="Poppins 1"/>
                <a:ea typeface="Poppins 1"/>
                <a:cs typeface="Poppins 1"/>
                <a:sym typeface="Poppins 1"/>
              </a:rPr>
              <a:t>SCA tools help manage and identify vulnerabilities in open-source components and their dependencies. WhiteSource or OWASP Dependecny-Check can the codebase and third-party libraries are secure and up to date.   </a:t>
            </a:r>
          </a:p>
        </p:txBody>
      </p:sp>
      <p:sp>
        <p:nvSpPr>
          <p:cNvPr name="TextBox 52" id="52"/>
          <p:cNvSpPr txBox="true"/>
          <p:nvPr/>
        </p:nvSpPr>
        <p:spPr>
          <a:xfrm rot="0">
            <a:off x="9970422" y="3789267"/>
            <a:ext cx="5337576" cy="282647"/>
          </a:xfrm>
          <a:prstGeom prst="rect">
            <a:avLst/>
          </a:prstGeom>
        </p:spPr>
        <p:txBody>
          <a:bodyPr anchor="t" rtlCol="false" tIns="0" lIns="0" bIns="0" rIns="0">
            <a:spAutoFit/>
          </a:bodyPr>
          <a:lstStyle/>
          <a:p>
            <a:pPr algn="ctr">
              <a:lnSpc>
                <a:spcPts val="2026"/>
              </a:lnSpc>
            </a:pPr>
            <a:r>
              <a:rPr lang="en-US" sz="1793" b="true">
                <a:solidFill>
                  <a:srgbClr val="FFFFFF"/>
                </a:solidFill>
                <a:latin typeface="Poppins 1 Bold"/>
                <a:ea typeface="Poppins 1 Bold"/>
                <a:cs typeface="Poppins 1 Bold"/>
                <a:sym typeface="Poppins 1 Bold"/>
              </a:rPr>
              <a:t>Container Security Solutions</a:t>
            </a:r>
          </a:p>
        </p:txBody>
      </p:sp>
      <p:sp>
        <p:nvSpPr>
          <p:cNvPr name="TextBox 53" id="53"/>
          <p:cNvSpPr txBox="true"/>
          <p:nvPr/>
        </p:nvSpPr>
        <p:spPr>
          <a:xfrm rot="0">
            <a:off x="10267524" y="4195739"/>
            <a:ext cx="4661190" cy="1388110"/>
          </a:xfrm>
          <a:prstGeom prst="rect">
            <a:avLst/>
          </a:prstGeom>
        </p:spPr>
        <p:txBody>
          <a:bodyPr anchor="t" rtlCol="false" tIns="0" lIns="0" bIns="0" rIns="0">
            <a:spAutoFit/>
          </a:bodyPr>
          <a:lstStyle/>
          <a:p>
            <a:pPr algn="ctr">
              <a:lnSpc>
                <a:spcPts val="2240"/>
              </a:lnSpc>
            </a:pPr>
            <a:r>
              <a:rPr lang="en-US" sz="1600">
                <a:solidFill>
                  <a:srgbClr val="FFFFFF"/>
                </a:solidFill>
                <a:latin typeface="Poppins 1"/>
                <a:ea typeface="Poppins 1"/>
                <a:cs typeface="Poppins 1"/>
                <a:sym typeface="Poppins 1"/>
              </a:rPr>
              <a:t>These tools focus on securing containerized applications through their lifecycle. Aqua Security or Twistlock offer features for compliance checks and runtime protection for container images. </a:t>
            </a:r>
          </a:p>
        </p:txBody>
      </p:sp>
      <p:sp>
        <p:nvSpPr>
          <p:cNvPr name="TextBox 54" id="54"/>
          <p:cNvSpPr txBox="true"/>
          <p:nvPr/>
        </p:nvSpPr>
        <p:spPr>
          <a:xfrm rot="0">
            <a:off x="9929330" y="6740759"/>
            <a:ext cx="5337576" cy="282647"/>
          </a:xfrm>
          <a:prstGeom prst="rect">
            <a:avLst/>
          </a:prstGeom>
        </p:spPr>
        <p:txBody>
          <a:bodyPr anchor="t" rtlCol="false" tIns="0" lIns="0" bIns="0" rIns="0">
            <a:spAutoFit/>
          </a:bodyPr>
          <a:lstStyle/>
          <a:p>
            <a:pPr algn="ctr">
              <a:lnSpc>
                <a:spcPts val="2026"/>
              </a:lnSpc>
            </a:pPr>
            <a:r>
              <a:rPr lang="en-US" sz="1793" b="true">
                <a:solidFill>
                  <a:srgbClr val="FFFFFF"/>
                </a:solidFill>
                <a:latin typeface="Poppins 1 Bold"/>
                <a:ea typeface="Poppins 1 Bold"/>
                <a:cs typeface="Poppins 1 Bold"/>
                <a:sym typeface="Poppins 1 Bold"/>
              </a:rPr>
              <a:t>Web Application Firewalls</a:t>
            </a:r>
          </a:p>
        </p:txBody>
      </p:sp>
      <p:sp>
        <p:nvSpPr>
          <p:cNvPr name="TextBox 55" id="55"/>
          <p:cNvSpPr txBox="true"/>
          <p:nvPr/>
        </p:nvSpPr>
        <p:spPr>
          <a:xfrm rot="0">
            <a:off x="10267524" y="7151695"/>
            <a:ext cx="4661190" cy="1388110"/>
          </a:xfrm>
          <a:prstGeom prst="rect">
            <a:avLst/>
          </a:prstGeom>
        </p:spPr>
        <p:txBody>
          <a:bodyPr anchor="t" rtlCol="false" tIns="0" lIns="0" bIns="0" rIns="0">
            <a:spAutoFit/>
          </a:bodyPr>
          <a:lstStyle/>
          <a:p>
            <a:pPr algn="ctr">
              <a:lnSpc>
                <a:spcPts val="2240"/>
              </a:lnSpc>
            </a:pPr>
            <a:r>
              <a:rPr lang="en-US" sz="1600">
                <a:solidFill>
                  <a:srgbClr val="FFFFFF"/>
                </a:solidFill>
                <a:latin typeface="Poppins 1"/>
                <a:ea typeface="Poppins 1"/>
                <a:cs typeface="Poppins 1"/>
                <a:sym typeface="Poppins 1"/>
              </a:rPr>
              <a:t>WAFs protect web applications by filtering and monitoring HTTP traffic between a web application and the Internet. AWS WAF or Imprerva safeguards against common web exploits such as SQL injections.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33333">
              <a:srgbClr val="FFFFFF">
                <a:alpha val="100000"/>
              </a:srgbClr>
            </a:gs>
            <a:gs pos="66667">
              <a:srgbClr val="FFFFFF">
                <a:alpha val="100000"/>
              </a:srgbClr>
            </a:gs>
            <a:gs pos="100000">
              <a:srgbClr val="0B47C0">
                <a:alpha val="295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1818284">
            <a:off x="15038389" y="-2748018"/>
            <a:ext cx="3194203" cy="16029749"/>
            <a:chOff x="0" y="0"/>
            <a:chExt cx="841272" cy="4221827"/>
          </a:xfrm>
        </p:grpSpPr>
        <p:sp>
          <p:nvSpPr>
            <p:cNvPr name="Freeform 3" id="3"/>
            <p:cNvSpPr/>
            <p:nvPr/>
          </p:nvSpPr>
          <p:spPr>
            <a:xfrm flipH="false" flipV="false" rot="0">
              <a:off x="0" y="0"/>
              <a:ext cx="841272" cy="4221827"/>
            </a:xfrm>
            <a:custGeom>
              <a:avLst/>
              <a:gdLst/>
              <a:ahLst/>
              <a:cxnLst/>
              <a:rect r="r" b="b" t="t" l="l"/>
              <a:pathLst>
                <a:path h="4221827" w="841272">
                  <a:moveTo>
                    <a:pt x="0" y="0"/>
                  </a:moveTo>
                  <a:lnTo>
                    <a:pt x="841272" y="0"/>
                  </a:lnTo>
                  <a:lnTo>
                    <a:pt x="841272" y="4221827"/>
                  </a:lnTo>
                  <a:lnTo>
                    <a:pt x="0" y="4221827"/>
                  </a:lnTo>
                  <a:close/>
                </a:path>
              </a:pathLst>
            </a:custGeom>
            <a:gradFill rotWithShape="true">
              <a:gsLst>
                <a:gs pos="0">
                  <a:srgbClr val="C405B7">
                    <a:alpha val="100000"/>
                  </a:srgbClr>
                </a:gs>
                <a:gs pos="50000">
                  <a:srgbClr val="054CC4">
                    <a:alpha val="100000"/>
                  </a:srgbClr>
                </a:gs>
                <a:gs pos="100000">
                  <a:srgbClr val="51048D">
                    <a:alpha val="100000"/>
                  </a:srgbClr>
                </a:gs>
              </a:gsLst>
              <a:lin ang="5400000"/>
            </a:gradFill>
          </p:spPr>
        </p:sp>
        <p:sp>
          <p:nvSpPr>
            <p:cNvPr name="TextBox 4" id="4"/>
            <p:cNvSpPr txBox="true"/>
            <p:nvPr/>
          </p:nvSpPr>
          <p:spPr>
            <a:xfrm>
              <a:off x="0" y="-57150"/>
              <a:ext cx="841272" cy="42789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8284">
            <a:off x="13929432" y="-2541675"/>
            <a:ext cx="2376353" cy="16029749"/>
            <a:chOff x="0" y="0"/>
            <a:chExt cx="625871" cy="4221827"/>
          </a:xfrm>
        </p:grpSpPr>
        <p:sp>
          <p:nvSpPr>
            <p:cNvPr name="Freeform 6" id="6"/>
            <p:cNvSpPr/>
            <p:nvPr/>
          </p:nvSpPr>
          <p:spPr>
            <a:xfrm flipH="false" flipV="false" rot="0">
              <a:off x="0" y="0"/>
              <a:ext cx="625871" cy="4221827"/>
            </a:xfrm>
            <a:custGeom>
              <a:avLst/>
              <a:gdLst/>
              <a:ahLst/>
              <a:cxnLst/>
              <a:rect r="r" b="b" t="t" l="l"/>
              <a:pathLst>
                <a:path h="4221827" w="625871">
                  <a:moveTo>
                    <a:pt x="0" y="0"/>
                  </a:moveTo>
                  <a:lnTo>
                    <a:pt x="625871" y="0"/>
                  </a:lnTo>
                  <a:lnTo>
                    <a:pt x="625871" y="4221827"/>
                  </a:lnTo>
                  <a:lnTo>
                    <a:pt x="0" y="4221827"/>
                  </a:lnTo>
                  <a:close/>
                </a:path>
              </a:pathLst>
            </a:custGeom>
            <a:gradFill rotWithShape="true">
              <a:gsLst>
                <a:gs pos="0">
                  <a:srgbClr val="51048D">
                    <a:alpha val="100000"/>
                  </a:srgbClr>
                </a:gs>
                <a:gs pos="50000">
                  <a:srgbClr val="054CC4">
                    <a:alpha val="100000"/>
                  </a:srgbClr>
                </a:gs>
                <a:gs pos="100000">
                  <a:srgbClr val="C405B7">
                    <a:alpha val="100000"/>
                  </a:srgbClr>
                </a:gs>
              </a:gsLst>
              <a:lin ang="5400000"/>
            </a:gradFill>
          </p:spPr>
        </p:sp>
        <p:sp>
          <p:nvSpPr>
            <p:cNvPr name="TextBox 7" id="7"/>
            <p:cNvSpPr txBox="true"/>
            <p:nvPr/>
          </p:nvSpPr>
          <p:spPr>
            <a:xfrm>
              <a:off x="0" y="-57150"/>
              <a:ext cx="625871" cy="427897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226327" y="3049454"/>
            <a:ext cx="9178144" cy="6332035"/>
            <a:chOff x="0" y="0"/>
            <a:chExt cx="498235" cy="343734"/>
          </a:xfrm>
        </p:grpSpPr>
        <p:sp>
          <p:nvSpPr>
            <p:cNvPr name="Freeform 9" id="9"/>
            <p:cNvSpPr/>
            <p:nvPr/>
          </p:nvSpPr>
          <p:spPr>
            <a:xfrm flipH="false" flipV="false" rot="0">
              <a:off x="0" y="0"/>
              <a:ext cx="498235" cy="343734"/>
            </a:xfrm>
            <a:custGeom>
              <a:avLst/>
              <a:gdLst/>
              <a:ahLst/>
              <a:cxnLst/>
              <a:rect r="r" b="b" t="t" l="l"/>
              <a:pathLst>
                <a:path h="343734" w="498235">
                  <a:moveTo>
                    <a:pt x="203200" y="0"/>
                  </a:moveTo>
                  <a:lnTo>
                    <a:pt x="498235" y="0"/>
                  </a:lnTo>
                  <a:lnTo>
                    <a:pt x="295035" y="343734"/>
                  </a:lnTo>
                  <a:lnTo>
                    <a:pt x="0" y="343734"/>
                  </a:lnTo>
                  <a:lnTo>
                    <a:pt x="203200" y="0"/>
                  </a:lnTo>
                  <a:close/>
                </a:path>
              </a:pathLst>
            </a:custGeom>
            <a:solidFill>
              <a:srgbClr val="FFFFFF"/>
            </a:solidFill>
          </p:spPr>
        </p:sp>
        <p:sp>
          <p:nvSpPr>
            <p:cNvPr name="TextBox 10" id="10"/>
            <p:cNvSpPr txBox="true"/>
            <p:nvPr/>
          </p:nvSpPr>
          <p:spPr>
            <a:xfrm>
              <a:off x="101600" y="-57150"/>
              <a:ext cx="295035" cy="400884"/>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2577731" y="3310952"/>
            <a:ext cx="8475337" cy="5809039"/>
            <a:chOff x="0" y="0"/>
            <a:chExt cx="42559567" cy="29170541"/>
          </a:xfrm>
        </p:grpSpPr>
        <p:sp>
          <p:nvSpPr>
            <p:cNvPr name="Freeform 12" id="12"/>
            <p:cNvSpPr/>
            <p:nvPr/>
          </p:nvSpPr>
          <p:spPr>
            <a:xfrm flipH="false" flipV="false" rot="0">
              <a:off x="0" y="0"/>
              <a:ext cx="42559604" cy="29170502"/>
            </a:xfrm>
            <a:custGeom>
              <a:avLst/>
              <a:gdLst/>
              <a:ahLst/>
              <a:cxnLst/>
              <a:rect r="r" b="b" t="t" l="l"/>
              <a:pathLst>
                <a:path h="29170502" w="42559604">
                  <a:moveTo>
                    <a:pt x="17184878" y="0"/>
                  </a:moveTo>
                  <a:lnTo>
                    <a:pt x="0" y="29170502"/>
                  </a:lnTo>
                  <a:lnTo>
                    <a:pt x="25374727" y="29170502"/>
                  </a:lnTo>
                  <a:lnTo>
                    <a:pt x="42559604" y="0"/>
                  </a:lnTo>
                  <a:lnTo>
                    <a:pt x="17184878" y="0"/>
                  </a:lnTo>
                  <a:close/>
                </a:path>
              </a:pathLst>
            </a:custGeom>
            <a:blipFill>
              <a:blip r:embed="rId2"/>
              <a:stretch>
                <a:fillRect l="-2752" t="0" r="-122" b="0"/>
              </a:stretch>
            </a:blipFill>
          </p:spPr>
        </p:sp>
      </p:grpSp>
      <p:grpSp>
        <p:nvGrpSpPr>
          <p:cNvPr name="Group 13" id="13"/>
          <p:cNvGrpSpPr/>
          <p:nvPr/>
        </p:nvGrpSpPr>
        <p:grpSpPr>
          <a:xfrm rot="0">
            <a:off x="-7876957" y="8169680"/>
            <a:ext cx="15741648" cy="1004125"/>
            <a:chOff x="0" y="0"/>
            <a:chExt cx="5484916" cy="349871"/>
          </a:xfrm>
        </p:grpSpPr>
        <p:sp>
          <p:nvSpPr>
            <p:cNvPr name="Freeform 14" id="14"/>
            <p:cNvSpPr/>
            <p:nvPr/>
          </p:nvSpPr>
          <p:spPr>
            <a:xfrm flipH="false" flipV="false" rot="0">
              <a:off x="0" y="0"/>
              <a:ext cx="5484916" cy="349871"/>
            </a:xfrm>
            <a:custGeom>
              <a:avLst/>
              <a:gdLst/>
              <a:ahLst/>
              <a:cxnLst/>
              <a:rect r="r" b="b" t="t" l="l"/>
              <a:pathLst>
                <a:path h="349871" w="5484916">
                  <a:moveTo>
                    <a:pt x="203200" y="0"/>
                  </a:moveTo>
                  <a:lnTo>
                    <a:pt x="5484916" y="0"/>
                  </a:lnTo>
                  <a:lnTo>
                    <a:pt x="5281716" y="349871"/>
                  </a:lnTo>
                  <a:lnTo>
                    <a:pt x="0" y="349871"/>
                  </a:lnTo>
                  <a:lnTo>
                    <a:pt x="203200" y="0"/>
                  </a:lnTo>
                  <a:close/>
                </a:path>
              </a:pathLst>
            </a:custGeom>
            <a:gradFill rotWithShape="true">
              <a:gsLst>
                <a:gs pos="0">
                  <a:srgbClr val="51048D">
                    <a:alpha val="100000"/>
                  </a:srgbClr>
                </a:gs>
                <a:gs pos="50000">
                  <a:srgbClr val="054CC4">
                    <a:alpha val="100000"/>
                  </a:srgbClr>
                </a:gs>
                <a:gs pos="100000">
                  <a:srgbClr val="C405B7">
                    <a:alpha val="100000"/>
                  </a:srgbClr>
                </a:gs>
              </a:gsLst>
              <a:lin ang="0"/>
            </a:gradFill>
          </p:spPr>
        </p:sp>
        <p:sp>
          <p:nvSpPr>
            <p:cNvPr name="TextBox 15" id="15"/>
            <p:cNvSpPr txBox="true"/>
            <p:nvPr/>
          </p:nvSpPr>
          <p:spPr>
            <a:xfrm>
              <a:off x="101600" y="-57150"/>
              <a:ext cx="5281716" cy="40702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453433" y="254000"/>
            <a:ext cx="4366933" cy="774700"/>
          </a:xfrm>
          <a:prstGeom prst="rect">
            <a:avLst/>
          </a:prstGeom>
        </p:spPr>
        <p:txBody>
          <a:bodyPr anchor="t" rtlCol="false" tIns="0" lIns="0" bIns="0" rIns="0">
            <a:spAutoFit/>
          </a:bodyPr>
          <a:lstStyle/>
          <a:p>
            <a:pPr algn="l">
              <a:lnSpc>
                <a:spcPts val="5750"/>
              </a:lnSpc>
            </a:pPr>
            <a:r>
              <a:rPr lang="en-US" sz="5000" b="true">
                <a:solidFill>
                  <a:srgbClr val="431096"/>
                </a:solidFill>
                <a:latin typeface="Poppins 2 Bold"/>
                <a:ea typeface="Poppins 2 Bold"/>
                <a:cs typeface="Poppins 2 Bold"/>
                <a:sym typeface="Poppins 2 Bold"/>
              </a:rPr>
              <a:t>Works Cited</a:t>
            </a:r>
          </a:p>
        </p:txBody>
      </p:sp>
      <p:sp>
        <p:nvSpPr>
          <p:cNvPr name="TextBox 17" id="17"/>
          <p:cNvSpPr txBox="true"/>
          <p:nvPr/>
        </p:nvSpPr>
        <p:spPr>
          <a:xfrm rot="0">
            <a:off x="2808746" y="1316210"/>
            <a:ext cx="11060132" cy="6343224"/>
          </a:xfrm>
          <a:prstGeom prst="rect">
            <a:avLst/>
          </a:prstGeom>
        </p:spPr>
        <p:txBody>
          <a:bodyPr anchor="t" rtlCol="false" tIns="0" lIns="0" bIns="0" rIns="0">
            <a:spAutoFit/>
          </a:bodyPr>
          <a:lstStyle/>
          <a:p>
            <a:pPr algn="ctr">
              <a:lnSpc>
                <a:spcPts val="2648"/>
              </a:lnSpc>
            </a:pPr>
            <a:r>
              <a:rPr lang="en-US" sz="1891" b="true">
                <a:solidFill>
                  <a:srgbClr val="000000"/>
                </a:solidFill>
                <a:latin typeface="Poppins 1 Bold"/>
                <a:ea typeface="Poppins 1 Bold"/>
                <a:cs typeface="Poppins 1 Bold"/>
                <a:sym typeface="Poppins 1 Bold"/>
              </a:rPr>
              <a:t>Scantist. (2024, July 22). 18 github security best practices to follow L Scantist. 18 GitHub Security Best Practices to Follow l Scantist. https://www.scantist.com/resources/blogs/18-github-security-best-practices-for-a-secured-repository</a:t>
            </a:r>
          </a:p>
          <a:p>
            <a:pPr algn="ctr">
              <a:lnSpc>
                <a:spcPts val="2648"/>
              </a:lnSpc>
            </a:pPr>
          </a:p>
          <a:p>
            <a:pPr algn="ctr">
              <a:lnSpc>
                <a:spcPts val="2648"/>
              </a:lnSpc>
            </a:pPr>
          </a:p>
          <a:p>
            <a:pPr algn="ctr">
              <a:lnSpc>
                <a:spcPts val="2648"/>
              </a:lnSpc>
            </a:pPr>
            <a:r>
              <a:rPr lang="en-US" sz="1891" b="true">
                <a:solidFill>
                  <a:srgbClr val="000000"/>
                </a:solidFill>
                <a:latin typeface="Poppins 1 Bold"/>
                <a:ea typeface="Poppins 1 Bold"/>
                <a:cs typeface="Poppins 1 Bold"/>
                <a:sym typeface="Poppins 1 Bold"/>
              </a:rPr>
              <a:t>Securing source code in repositories is essential: How to get started. Snyk. (2023, November 16). https://snyk.io/learn/securing-source-code-repositories/</a:t>
            </a:r>
          </a:p>
          <a:p>
            <a:pPr algn="ctr">
              <a:lnSpc>
                <a:spcPts val="2648"/>
              </a:lnSpc>
            </a:pPr>
          </a:p>
          <a:p>
            <a:pPr algn="ctr">
              <a:lnSpc>
                <a:spcPts val="2648"/>
              </a:lnSpc>
            </a:pPr>
          </a:p>
          <a:p>
            <a:pPr algn="ctr">
              <a:lnSpc>
                <a:spcPts val="2648"/>
              </a:lnSpc>
            </a:pPr>
            <a:r>
              <a:rPr lang="en-US" sz="1891" b="true">
                <a:solidFill>
                  <a:srgbClr val="000000"/>
                </a:solidFill>
                <a:latin typeface="Poppins 1 Bold"/>
                <a:ea typeface="Poppins 1 Bold"/>
                <a:cs typeface="Poppins 1 Bold"/>
                <a:sym typeface="Poppins 1 Bold"/>
              </a:rPr>
              <a:t>Vermeer, B. (2024, February 5). 10 github security best practices. Snyk. https://snyk.io/blog/ten-git-hub-security-best-practices/</a:t>
            </a:r>
          </a:p>
          <a:p>
            <a:pPr algn="ctr">
              <a:lnSpc>
                <a:spcPts val="2648"/>
              </a:lnSpc>
            </a:pPr>
          </a:p>
          <a:p>
            <a:pPr algn="ctr">
              <a:lnSpc>
                <a:spcPts val="2648"/>
              </a:lnSpc>
            </a:pPr>
          </a:p>
          <a:p>
            <a:pPr algn="ctr">
              <a:lnSpc>
                <a:spcPts val="2648"/>
              </a:lnSpc>
            </a:pPr>
            <a:r>
              <a:rPr lang="en-US" sz="1891" b="true">
                <a:solidFill>
                  <a:srgbClr val="000000"/>
                </a:solidFill>
                <a:latin typeface="Poppins 1 Bold"/>
                <a:ea typeface="Poppins 1 Bold"/>
                <a:cs typeface="Poppins 1 Bold"/>
                <a:sym typeface="Poppins 1 Bold"/>
              </a:rPr>
              <a:t>What is a source code repository. Sonatype. (n.d.). https://www.sonatype.com/resources/articles/what-are-code-repositories</a:t>
            </a:r>
          </a:p>
          <a:p>
            <a:pPr algn="ctr">
              <a:lnSpc>
                <a:spcPts val="2648"/>
              </a:lnSpc>
            </a:pPr>
          </a:p>
          <a:p>
            <a:pPr algn="ctr">
              <a:lnSpc>
                <a:spcPts val="2648"/>
              </a:lnSpc>
            </a:pPr>
          </a:p>
          <a:p>
            <a:pPr algn="ctr">
              <a:lnSpc>
                <a:spcPts val="2648"/>
              </a:lnSpc>
              <a:spcBef>
                <a:spcPct val="0"/>
              </a:spcBef>
            </a:pPr>
          </a:p>
        </p:txBody>
      </p:sp>
      <p:grpSp>
        <p:nvGrpSpPr>
          <p:cNvPr name="Group 18" id="18"/>
          <p:cNvGrpSpPr/>
          <p:nvPr/>
        </p:nvGrpSpPr>
        <p:grpSpPr>
          <a:xfrm rot="1818284">
            <a:off x="17556910" y="4572544"/>
            <a:ext cx="3194203" cy="7569921"/>
            <a:chOff x="0" y="0"/>
            <a:chExt cx="841272" cy="1993724"/>
          </a:xfrm>
        </p:grpSpPr>
        <p:sp>
          <p:nvSpPr>
            <p:cNvPr name="Freeform 19" id="19"/>
            <p:cNvSpPr/>
            <p:nvPr/>
          </p:nvSpPr>
          <p:spPr>
            <a:xfrm flipH="false" flipV="false" rot="0">
              <a:off x="0" y="0"/>
              <a:ext cx="841272" cy="1993724"/>
            </a:xfrm>
            <a:custGeom>
              <a:avLst/>
              <a:gdLst/>
              <a:ahLst/>
              <a:cxnLst/>
              <a:rect r="r" b="b" t="t" l="l"/>
              <a:pathLst>
                <a:path h="1993724" w="841272">
                  <a:moveTo>
                    <a:pt x="0" y="0"/>
                  </a:moveTo>
                  <a:lnTo>
                    <a:pt x="841272" y="0"/>
                  </a:lnTo>
                  <a:lnTo>
                    <a:pt x="841272" y="1993724"/>
                  </a:lnTo>
                  <a:lnTo>
                    <a:pt x="0" y="1993724"/>
                  </a:lnTo>
                  <a:close/>
                </a:path>
              </a:pathLst>
            </a:custGeom>
            <a:gradFill rotWithShape="true">
              <a:gsLst>
                <a:gs pos="0">
                  <a:srgbClr val="51048D">
                    <a:alpha val="100000"/>
                  </a:srgbClr>
                </a:gs>
                <a:gs pos="50000">
                  <a:srgbClr val="054CC4">
                    <a:alpha val="49500"/>
                  </a:srgbClr>
                </a:gs>
                <a:gs pos="100000">
                  <a:srgbClr val="C405B7">
                    <a:alpha val="0"/>
                  </a:srgbClr>
                </a:gs>
              </a:gsLst>
              <a:lin ang="5400000"/>
            </a:gradFill>
          </p:spPr>
        </p:sp>
        <p:sp>
          <p:nvSpPr>
            <p:cNvPr name="TextBox 20" id="20"/>
            <p:cNvSpPr txBox="true"/>
            <p:nvPr/>
          </p:nvSpPr>
          <p:spPr>
            <a:xfrm>
              <a:off x="0" y="-57150"/>
              <a:ext cx="841272" cy="205087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DAGSMyhcfPQ</dc:identifier>
  <dcterms:modified xsi:type="dcterms:W3CDTF">2011-08-01T06:04:30Z</dcterms:modified>
  <cp:revision>1</cp:revision>
  <dc:title>Scott-Module11</dc:title>
</cp:coreProperties>
</file>